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836" r:id="rId5"/>
    <p:sldId id="863" r:id="rId6"/>
    <p:sldId id="865" r:id="rId7"/>
    <p:sldId id="866" r:id="rId8"/>
    <p:sldId id="867" r:id="rId9"/>
    <p:sldId id="869" r:id="rId10"/>
    <p:sldId id="868" r:id="rId11"/>
    <p:sldId id="870" r:id="rId12"/>
    <p:sldId id="861" r:id="rId13"/>
    <p:sldId id="852" r:id="rId14"/>
    <p:sldId id="850" r:id="rId15"/>
  </p:sldIdLst>
  <p:sldSz cx="9144000" cy="5143500" type="screen16x9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0850B7A-FD93-4C6A-A832-B2CE70B97F89}">
          <p14:sldIdLst>
            <p14:sldId id="836"/>
            <p14:sldId id="863"/>
            <p14:sldId id="865"/>
            <p14:sldId id="866"/>
            <p14:sldId id="867"/>
            <p14:sldId id="869"/>
            <p14:sldId id="868"/>
            <p14:sldId id="870"/>
            <p14:sldId id="861"/>
            <p14:sldId id="852"/>
            <p14:sldId id="8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alis, Andrea" initials="KA" lastIdx="17" clrIdx="6">
    <p:extLst>
      <p:ext uri="{19B8F6BF-5375-455C-9EA6-DF929625EA0E}">
        <p15:presenceInfo xmlns:p15="http://schemas.microsoft.com/office/powerpoint/2012/main" userId="S::Andrea.Kalis@crowe.com::a1ce63d6-1557-404a-a507-d2b630643029" providerId="AD"/>
      </p:ext>
    </p:extLst>
  </p:cmAuthor>
  <p:cmAuthor id="1" name="Horwitz, Jason" initials="HJ" lastIdx="4" clrIdx="0">
    <p:extLst>
      <p:ext uri="{19B8F6BF-5375-455C-9EA6-DF929625EA0E}">
        <p15:presenceInfo xmlns:p15="http://schemas.microsoft.com/office/powerpoint/2012/main" userId="S::Jason.Horwitz@Illinois.gov::09e75a0a-ea38-47e0-b2c7-c74b3c9d7870" providerId="AD"/>
      </p:ext>
    </p:extLst>
  </p:cmAuthor>
  <p:cmAuthor id="8" name="Willis, Jill" initials="WJ" lastIdx="17" clrIdx="7">
    <p:extLst>
      <p:ext uri="{19B8F6BF-5375-455C-9EA6-DF929625EA0E}">
        <p15:presenceInfo xmlns:p15="http://schemas.microsoft.com/office/powerpoint/2012/main" userId="S::Jill.Willis@crowe.com::5b9f7531-dc00-48d5-a07b-7a73d9658975" providerId="AD"/>
      </p:ext>
    </p:extLst>
  </p:cmAuthor>
  <p:cmAuthor id="2" name="Keshen, Philip" initials="KP" lastIdx="6" clrIdx="1">
    <p:extLst>
      <p:ext uri="{19B8F6BF-5375-455C-9EA6-DF929625EA0E}">
        <p15:presenceInfo xmlns:p15="http://schemas.microsoft.com/office/powerpoint/2012/main" userId="S::Philip.Keshen@illinois.gov::a6e3316b-6f81-48cd-bb6f-49b9b03d3926" providerId="AD"/>
      </p:ext>
    </p:extLst>
  </p:cmAuthor>
  <p:cmAuthor id="9" name="Zeeshan, Kavita" initials="ZK" lastIdx="6" clrIdx="8">
    <p:extLst>
      <p:ext uri="{19B8F6BF-5375-455C-9EA6-DF929625EA0E}">
        <p15:presenceInfo xmlns:p15="http://schemas.microsoft.com/office/powerpoint/2012/main" userId="S::kavita.zeeshan@crowe.com::afb29e1c-f6a0-4cc6-bfb6-e2ab5315b7b3" providerId="AD"/>
      </p:ext>
    </p:extLst>
  </p:cmAuthor>
  <p:cmAuthor id="3" name="Powell, Rachel" initials="PR" lastIdx="5" clrIdx="2">
    <p:extLst>
      <p:ext uri="{19B8F6BF-5375-455C-9EA6-DF929625EA0E}">
        <p15:presenceInfo xmlns:p15="http://schemas.microsoft.com/office/powerpoint/2012/main" userId="Powell, Rachel" providerId="None"/>
      </p:ext>
    </p:extLst>
  </p:cmAuthor>
  <p:cmAuthor id="10" name="Schuler, Liz" initials="SL" lastIdx="2" clrIdx="9">
    <p:extLst>
      <p:ext uri="{19B8F6BF-5375-455C-9EA6-DF929625EA0E}">
        <p15:presenceInfo xmlns:p15="http://schemas.microsoft.com/office/powerpoint/2012/main" userId="S::Liz.Schuler@crowe.com::aeae4456-3aea-4f16-9d12-c70bbdda4f6b" providerId="AD"/>
      </p:ext>
    </p:extLst>
  </p:cmAuthor>
  <p:cmAuthor id="4" name="Hill, Kimberly" initials="HK" lastIdx="5" clrIdx="3">
    <p:extLst>
      <p:ext uri="{19B8F6BF-5375-455C-9EA6-DF929625EA0E}">
        <p15:presenceInfo xmlns:p15="http://schemas.microsoft.com/office/powerpoint/2012/main" userId="S::Kimberly.Hill@Illinois.gov::a8c3d31e-9787-4701-8cfe-f157db19592d" providerId="AD"/>
      </p:ext>
    </p:extLst>
  </p:cmAuthor>
  <p:cmAuthor id="5" name="Stein, Aaron" initials="SA" lastIdx="2" clrIdx="4">
    <p:extLst>
      <p:ext uri="{19B8F6BF-5375-455C-9EA6-DF929625EA0E}">
        <p15:presenceInfo xmlns:p15="http://schemas.microsoft.com/office/powerpoint/2012/main" userId="S::Aaron.Stein@Illinois.gov::1e448b97-4a97-45cb-8455-3afb05def4fd" providerId="AD"/>
      </p:ext>
    </p:extLst>
  </p:cmAuthor>
  <p:cmAuthor id="6" name="Heitger, Susannah" initials="HS" lastIdx="31" clrIdx="5">
    <p:extLst>
      <p:ext uri="{19B8F6BF-5375-455C-9EA6-DF929625EA0E}">
        <p15:presenceInfo xmlns:p15="http://schemas.microsoft.com/office/powerpoint/2012/main" userId="S::susannah.heitger@crowe.com::e45b3add-b775-4f54-a3a6-8df94f9c9c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26" autoAdjust="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5EBAAF2-FD63-4A69-B167-37BE0E345198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6223E95-3E5E-48FA-A903-7F534A8CA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647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D432837-1A5D-4B22-99D0-FA46B1FB1339}" type="datetimeFigureOut">
              <a:rPr lang="en-US" smtClean="0"/>
              <a:t>2/7/2022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B98EAAB7-4B3B-4A2D-8F34-159C974889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959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612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12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9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62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0454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67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92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420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120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281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711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0B34C-4BB8-4221-BA0F-1B56DBD1D23C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45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63541-8048-42DF-A279-4D2AD551D701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64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AE8DD-EE6F-4643-9941-EBFC2948F166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3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DFC58-E534-4946-AA96-9BB563D1AE4D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71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602CA-E6A4-4EE0-872B-EDD981566088}" type="datetime1">
              <a:rPr lang="en-US" smtClean="0"/>
              <a:t>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16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C2FDF-6B26-46D0-978C-7B4FD3CAC1E5}" type="datetime1">
              <a:rPr lang="en-US" smtClean="0"/>
              <a:t>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994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D024C-9602-415D-8FBA-B6A67789596B}" type="datetime1">
              <a:rPr lang="en-US" smtClean="0"/>
              <a:t>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8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ABC1F-A038-48BF-AF17-E93DDB54D48A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9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FABBA-D81D-46DA-974B-FC696178A6D4}" type="datetime1">
              <a:rPr lang="en-US" smtClean="0"/>
              <a:t>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269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BF4A6-545F-4EF8-84CA-0287A777940B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9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BB6B-DA34-4CD4-A290-F52AC130590D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39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F8B8B-8D70-48F3-A35D-FB131487680A}" type="datetime1">
              <a:rPr lang="en-US" smtClean="0"/>
              <a:t>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08/12/2020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35402-A96B-43FB-BE82-10458D3618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6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home.treasury.gov/system/files/136/SLFRF-Final-Rule-Overview.pdf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govinfo.gov/content/pkg/FR-2021-05-17/pdf/2021-10283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ome.treasury.gov/system/files/136/SLFRF-Final-Rule.pdf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2.illinois.gov/dceo/ConnectIllinois/Pages/default.aspx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2.illinois.gov/dceo/ConnectIllinois/Pages/default.aspx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://illinois.gov/dceo/ne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llinois.go/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4.png"/><Relationship Id="rId9" Type="http://schemas.openxmlformats.org/officeDocument/2006/relationships/hyperlink" Target="https://home.treasury.gov/policy-issues/coronavirus/assistance-for-state-local-and-tribal-governments/state-and-local-fiscal-recovery-fund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ILARPA@crowe.com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73EB9A-E62E-4B43-90CB-A8356AD76A28}"/>
              </a:ext>
            </a:extLst>
          </p:cNvPr>
          <p:cNvSpPr/>
          <p:nvPr/>
        </p:nvSpPr>
        <p:spPr>
          <a:xfrm>
            <a:off x="-1" y="0"/>
            <a:ext cx="3179299" cy="5143500"/>
          </a:xfrm>
          <a:prstGeom prst="rect">
            <a:avLst/>
          </a:prstGeom>
          <a:solidFill>
            <a:srgbClr val="1F49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80" y="4325735"/>
            <a:ext cx="2497016" cy="686953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02928"/>
            <a:ext cx="2438449" cy="743790"/>
          </a:xfrm>
          <a:prstGeom prst="rect">
            <a:avLst/>
          </a:prstGeom>
        </p:spPr>
      </p:pic>
      <p:pic>
        <p:nvPicPr>
          <p:cNvPr id="13" name="Picture 3" descr="G:\CBD\IL-DCEO_Jewel-Ribbon_V_RGB_1000px.png">
            <a:extLst>
              <a:ext uri="{FF2B5EF4-FFF2-40B4-BE49-F238E27FC236}">
                <a16:creationId xmlns:a16="http://schemas.microsoft.com/office/drawing/2014/main" id="{3AC9253D-141E-4EAF-9F77-3F47B8CC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476164" cy="5147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B1238C-F018-4E62-A40D-9500DA2010AE}"/>
              </a:ext>
            </a:extLst>
          </p:cNvPr>
          <p:cNvSpPr txBox="1"/>
          <p:nvPr/>
        </p:nvSpPr>
        <p:spPr>
          <a:xfrm>
            <a:off x="3277772" y="1921296"/>
            <a:ext cx="5577725" cy="158812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3600" b="1" dirty="0">
                <a:solidFill>
                  <a:srgbClr val="1F497D"/>
                </a:solidFill>
                <a:latin typeface="Arial"/>
                <a:cs typeface="Arial"/>
              </a:rPr>
              <a:t>Regional</a:t>
            </a:r>
          </a:p>
          <a:p>
            <a:pPr algn="l">
              <a:lnSpc>
                <a:spcPct val="90000"/>
              </a:lnSpc>
            </a:pPr>
            <a:r>
              <a:rPr lang="en-US" sz="3600" b="1" dirty="0">
                <a:solidFill>
                  <a:srgbClr val="1F497D"/>
                </a:solidFill>
                <a:latin typeface="Arial"/>
                <a:cs typeface="Arial"/>
              </a:rPr>
              <a:t>ARPA NEU Technical Assistance Session</a:t>
            </a:r>
            <a:endParaRPr lang="en-US" sz="1800" b="1" dirty="0">
              <a:solidFill>
                <a:srgbClr val="1F497D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48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Treasury Final Rule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3AB82A-75FE-4D57-B147-FF63C556C4A7}"/>
              </a:ext>
            </a:extLst>
          </p:cNvPr>
          <p:cNvSpPr/>
          <p:nvPr/>
        </p:nvSpPr>
        <p:spPr>
          <a:xfrm>
            <a:off x="450967" y="744467"/>
            <a:ext cx="8242065" cy="3359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ARPA State &amp; Fiscal Recovery Fund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(‘SLFRF’)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Final Rule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issued by the U.S. Treasury on January 6, 2022.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Final Rule is effective as of on April 1, 2022. 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then,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Interim Final Rule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remains in effect. However, new provisions of the final rule can be implemented prior to the effective date.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Final Rule provides </a:t>
            </a:r>
            <a:r>
              <a:rPr lang="en-US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broader flexibility and greater simplicity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program based on feedback from participants.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Overview of the Final Rule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provides a summary of major provisions of the final rule for informational purposes and is intended as a brief, simplified user guide to the final rule provisions. </a:t>
            </a:r>
          </a:p>
        </p:txBody>
      </p:sp>
    </p:spTree>
    <p:extLst>
      <p:ext uri="{BB962C8B-B14F-4D97-AF65-F5344CB8AC3E}">
        <p14:creationId xmlns:p14="http://schemas.microsoft.com/office/powerpoint/2010/main" val="2812107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Noteworthy Changes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44735" y="627820"/>
            <a:ext cx="824206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Loss – Introduction of Standard Allowance: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final rule offers a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allowance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revenue loss of $10 million, allowing recipients to select between a standard amount of revenue loss or complete a full revenue loss calculation.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Recipients that select the standard allowance may use that amount –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many cases their full award – for government services, with streamlined reporting requirements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allowance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require an entity to calculate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 lost revenue, as Treasury conducted extensive analysis and recognizes revenue has been lost due to the public health emergency.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Treasury recognizes the standard allowance will benefit SLFRF’s smallest recipients (e.g., NEUs).</a:t>
            </a:r>
          </a:p>
        </p:txBody>
      </p:sp>
    </p:spTree>
    <p:extLst>
      <p:ext uri="{BB962C8B-B14F-4D97-AF65-F5344CB8AC3E}">
        <p14:creationId xmlns:p14="http://schemas.microsoft.com/office/powerpoint/2010/main" val="2698371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Noteworthy Changes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44735" y="627820"/>
            <a:ext cx="8242065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Loss – Using Funds for the Provision of Government Services: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 services generally include any service traditionally provided by a government and is the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flexible eligible use category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the SLFRF program.  Treasury provides common examples: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of schools and hospitals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 such as building roads, road maintenance and sidewalks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 services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government administration, staff and administrative facilities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remediation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 of police, fire and other public safety services, including the purchase of vehicles</a:t>
            </a:r>
          </a:p>
        </p:txBody>
      </p:sp>
    </p:spTree>
    <p:extLst>
      <p:ext uri="{BB962C8B-B14F-4D97-AF65-F5344CB8AC3E}">
        <p14:creationId xmlns:p14="http://schemas.microsoft.com/office/powerpoint/2010/main" val="1704853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Noteworthy Changes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44735" y="627820"/>
            <a:ext cx="824206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Health &amp; Economic Impacts: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Rule clarifies that recipients can use funds for capital expenditures that support an eligible COVID-19 public health or economic response, such as affordable housing, childcare facilities and other projects.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Rule expands what households and communities that are presumed “impacted” and “disproportionately impacted” by the pandemic.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Rule allows for a broader set of uses to restore and support government employment, including using funds for employees who experienced furloughs, avoiding layoffs and providing retention incentives.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examples in Illinois: Homeowner rehab program, neighborhood mini grants; retaining the Health &amp; Human Services Department’s COVID-19 response staff; Community Gun Violence Reduction program</a:t>
            </a:r>
          </a:p>
        </p:txBody>
      </p:sp>
    </p:spTree>
    <p:extLst>
      <p:ext uri="{BB962C8B-B14F-4D97-AF65-F5344CB8AC3E}">
        <p14:creationId xmlns:p14="http://schemas.microsoft.com/office/powerpoint/2010/main" val="195015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Noteworthy Changes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44735" y="627820"/>
            <a:ext cx="8242065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Water, Sewer &amp; Broadband Infrastructure: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Rule broadens eligible broadband infrastructure investments, including access, affordability and reliability.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 on IL broadband opportunities, visit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Connect Illinois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Rule provides examples of additional eligible projects for water and sewer, including stormwater infrastructure, residential wells, lead remediation and dam/reservoir work.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water and sewer infrastructure projects should follow EPA handbooks – Drinking Water State Revolving Fund and Clean Water State Revolving Fund.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examples in Illinois: Broadband investment matched $ for $ by telecom company; storm water runoff prevention; lead remediation in homes</a:t>
            </a:r>
          </a:p>
        </p:txBody>
      </p:sp>
    </p:spTree>
    <p:extLst>
      <p:ext uri="{BB962C8B-B14F-4D97-AF65-F5344CB8AC3E}">
        <p14:creationId xmlns:p14="http://schemas.microsoft.com/office/powerpoint/2010/main" val="300055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Ineligible Uses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44735" y="627820"/>
            <a:ext cx="8242065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Restrictions on Use of SLFRF: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offset a reduction in net tax revenue.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deposit into pension funds.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service debt or replenish financial reserves (e.g., rainy day funds).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satisfy legal settlements and judgements.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use that conflicts or contravenes the purpose of the ARPA statute.</a:t>
            </a:r>
          </a:p>
        </p:txBody>
      </p:sp>
    </p:spTree>
    <p:extLst>
      <p:ext uri="{BB962C8B-B14F-4D97-AF65-F5344CB8AC3E}">
        <p14:creationId xmlns:p14="http://schemas.microsoft.com/office/powerpoint/2010/main" val="898197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Examples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8C7575-0D20-4506-AA4F-7D23DB4CD82C}"/>
              </a:ext>
            </a:extLst>
          </p:cNvPr>
          <p:cNvSpPr txBox="1"/>
          <p:nvPr/>
        </p:nvSpPr>
        <p:spPr>
          <a:xfrm>
            <a:off x="450967" y="359597"/>
            <a:ext cx="824206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uses in IL communities: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Non-profit capital grant program		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Cybersecurity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Façade improvement program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Childcare assistance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training for unemployed persons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rent reduction program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Grants for small business growth, expansion, and product development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a Health Equity Fund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business Revolving Loan Fund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945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 Guidance: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682E7C-2CBD-49BA-9C0F-068AE38D0F4F}"/>
              </a:ext>
            </a:extLst>
          </p:cNvPr>
          <p:cNvSpPr txBox="1"/>
          <p:nvPr/>
        </p:nvSpPr>
        <p:spPr>
          <a:xfrm>
            <a:off x="444735" y="627820"/>
            <a:ext cx="824206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Timeline: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 must be used for costs incurred on or after March 3, 2021, and be obligated by December 21, 2024, and expended by December 31, 2026.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Reporting Obligation: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and Expenditure Reports are due annually on April 30</a:t>
            </a:r>
            <a:r>
              <a:rPr lang="en-US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</a:t>
            </a:r>
            <a:r>
              <a:rPr lang="en-US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annual report is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April 30, 2022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for the period ending March 31, 2022. 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annual reports are due on April 30</a:t>
            </a:r>
            <a:r>
              <a:rPr lang="en-US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thereafter.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Treasury </a:t>
            </a:r>
            <a:r>
              <a:rPr lang="en-US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detailed reporting guidance for NEUs is forthcoming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Funds do not need to be spent by the first reporting period, but NEUs are still obligated to submit a report by the deadline.</a:t>
            </a:r>
          </a:p>
          <a:p>
            <a:pPr>
              <a:spcAft>
                <a:spcPts val="1200"/>
              </a:spcAft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21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Resources: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532A3B-F47D-4414-8015-669B5FC98210}"/>
              </a:ext>
            </a:extLst>
          </p:cNvPr>
          <p:cNvSpPr txBox="1"/>
          <p:nvPr/>
        </p:nvSpPr>
        <p:spPr>
          <a:xfrm>
            <a:off x="552150" y="824535"/>
            <a:ext cx="8134650" cy="3046988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Main NEU Site</a:t>
            </a:r>
          </a:p>
          <a:p>
            <a:pPr>
              <a:spcAft>
                <a:spcPts val="1200"/>
              </a:spcAft>
            </a:pPr>
            <a:r>
              <a:rPr lang="en-US" sz="16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http://illinois.go</a:t>
            </a:r>
            <a:r>
              <a:rPr lang="en-US" sz="16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v/dceo/neu</a:t>
            </a:r>
            <a:endParaRPr lang="en-US" sz="1600" u="sng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Broadband Site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https://www2.illinois.gov/dceo/ConnectIllinois/Pages/default.aspx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Treasury ARPA SLFRF Site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https://home.treasury.gov/policy-issues/coronavirus/assistance-for-state-local-and-tribal-governments/state-and-local-fiscal-recovery-funds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7280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0"/>
            <a:ext cx="9144000" cy="40011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1" y="4507973"/>
            <a:ext cx="1237409" cy="34042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301384-9F56-4CD4-A519-D99F4D95B3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85"/>
          <a:stretch/>
        </p:blipFill>
        <p:spPr>
          <a:xfrm>
            <a:off x="5302925" y="-23848"/>
            <a:ext cx="3455275" cy="40490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98FDD92-10B6-48C9-A599-F68A6E5B3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5402-A96B-43FB-BE82-10458D36187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468671-BC4C-48B0-9034-EC502686A7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2" y="4306290"/>
            <a:ext cx="2438449" cy="743790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D3AB82A-75FE-4D57-B147-FF63C556C4A7}"/>
              </a:ext>
            </a:extLst>
          </p:cNvPr>
          <p:cNvSpPr/>
          <p:nvPr/>
        </p:nvSpPr>
        <p:spPr>
          <a:xfrm>
            <a:off x="445077" y="680645"/>
            <a:ext cx="3588606" cy="2433120"/>
          </a:xfrm>
          <a:prstGeom prst="wedgeRoundRectCallout">
            <a:avLst>
              <a:gd name="adj1" fmla="val -26145"/>
              <a:gd name="adj2" fmla="val 73517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want to hear from you</a:t>
            </a:r>
            <a:r>
              <a:rPr lang="en-US" sz="2000" dirty="0">
                <a:latin typeface="Arial"/>
                <a:cs typeface="Arial"/>
              </a:rPr>
              <a:t>!</a:t>
            </a:r>
            <a:endParaRPr lang="en-US" sz="2000" dirty="0">
              <a:latin typeface="Calibri"/>
              <a:cs typeface="Arial"/>
            </a:endParaRPr>
          </a:p>
          <a:p>
            <a:pPr algn="ctr"/>
            <a:r>
              <a:rPr lang="en-US" sz="2000" dirty="0">
                <a:latin typeface="Arial"/>
                <a:cs typeface="Arial"/>
              </a:rPr>
              <a:t>What are some of your potential uses of ARPA funds?</a:t>
            </a: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0BFDCE-D34A-4297-B28B-4B4C8C406E79}"/>
              </a:ext>
            </a:extLst>
          </p:cNvPr>
          <p:cNvSpPr/>
          <p:nvPr/>
        </p:nvSpPr>
        <p:spPr>
          <a:xfrm>
            <a:off x="3959942" y="1105688"/>
            <a:ext cx="5031706" cy="304698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additional questions: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email us at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ILARPA@crowe.com</a:t>
            </a:r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</a:p>
          <a:p>
            <a:pPr algn="ctr"/>
            <a:endParaRPr lang="en-US" sz="24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Contact your Regional Economic Development Manger</a:t>
            </a:r>
          </a:p>
        </p:txBody>
      </p:sp>
    </p:spTree>
    <p:extLst>
      <p:ext uri="{BB962C8B-B14F-4D97-AF65-F5344CB8AC3E}">
        <p14:creationId xmlns:p14="http://schemas.microsoft.com/office/powerpoint/2010/main" val="1733439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946465ABA5494599C67A35FEA87E4D" ma:contentTypeVersion="1" ma:contentTypeDescription="Create a new document." ma:contentTypeScope="" ma:versionID="42dae55d00629ed735122a4b21139e5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dcce58c87e9fcebab8021569449a8d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6E4D2F-F70E-436D-B8CF-F4CAD8D4B185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35396a0-de0a-4fc2-ade5-f498717b545f"/>
  </ds:schemaRefs>
</ds:datastoreItem>
</file>

<file path=customXml/itemProps2.xml><?xml version="1.0" encoding="utf-8"?>
<ds:datastoreItem xmlns:ds="http://schemas.openxmlformats.org/officeDocument/2006/customXml" ds:itemID="{EA27E481-90A8-4572-9356-1CB3F9CF52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A7D9D3-740A-484A-975B-72BF5902AA3C}"/>
</file>

<file path=docProps/app.xml><?xml version="1.0" encoding="utf-8"?>
<Properties xmlns="http://schemas.openxmlformats.org/officeDocument/2006/extended-properties" xmlns:vt="http://schemas.openxmlformats.org/officeDocument/2006/docPropsVTypes">
  <TotalTime>11970</TotalTime>
  <Words>910</Words>
  <Application>Microsoft Office PowerPoint</Application>
  <PresentationFormat>On-screen Show (16:9)</PresentationFormat>
  <Paragraphs>89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CURE Program Reimbursement Process Webinar August 12, 2020   10-11:15 AM Central Time</dc:title>
  <dc:creator>Kalis, Andrea</dc:creator>
  <cp:lastModifiedBy>Gibson, Lauren M.</cp:lastModifiedBy>
  <cp:revision>250</cp:revision>
  <dcterms:created xsi:type="dcterms:W3CDTF">2020-08-07T22:30:16Z</dcterms:created>
  <dcterms:modified xsi:type="dcterms:W3CDTF">2022-02-07T20:08:09Z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0x010100C1946465ABA5494599C67A35FEA87E4D</vt:lpwstr>
  </property>
</Properties>
</file>