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836" r:id="rId5"/>
    <p:sldId id="852" r:id="rId6"/>
    <p:sldId id="854" r:id="rId7"/>
    <p:sldId id="853" r:id="rId8"/>
    <p:sldId id="850" r:id="rId9"/>
    <p:sldId id="837" r:id="rId10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0850B7A-FD93-4C6A-A832-B2CE70B97F89}">
          <p14:sldIdLst>
            <p14:sldId id="836"/>
            <p14:sldId id="852"/>
            <p14:sldId id="854"/>
            <p14:sldId id="853"/>
            <p14:sldId id="850"/>
            <p14:sldId id="8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alis, Andrea" initials="KA" lastIdx="17" clrIdx="6">
    <p:extLst>
      <p:ext uri="{19B8F6BF-5375-455C-9EA6-DF929625EA0E}">
        <p15:presenceInfo xmlns:p15="http://schemas.microsoft.com/office/powerpoint/2012/main" userId="S::Andrea.Kalis@crowe.com::a1ce63d6-1557-404a-a507-d2b630643029" providerId="AD"/>
      </p:ext>
    </p:extLst>
  </p:cmAuthor>
  <p:cmAuthor id="1" name="Horwitz, Jason" initials="HJ" lastIdx="4" clrIdx="0">
    <p:extLst>
      <p:ext uri="{19B8F6BF-5375-455C-9EA6-DF929625EA0E}">
        <p15:presenceInfo xmlns:p15="http://schemas.microsoft.com/office/powerpoint/2012/main" userId="S::Jason.Horwitz@Illinois.gov::09e75a0a-ea38-47e0-b2c7-c74b3c9d7870" providerId="AD"/>
      </p:ext>
    </p:extLst>
  </p:cmAuthor>
  <p:cmAuthor id="8" name="Willis, Jill" initials="WJ" lastIdx="17" clrIdx="7">
    <p:extLst>
      <p:ext uri="{19B8F6BF-5375-455C-9EA6-DF929625EA0E}">
        <p15:presenceInfo xmlns:p15="http://schemas.microsoft.com/office/powerpoint/2012/main" userId="S::Jill.Willis@crowe.com::5b9f7531-dc00-48d5-a07b-7a73d9658975" providerId="AD"/>
      </p:ext>
    </p:extLst>
  </p:cmAuthor>
  <p:cmAuthor id="2" name="Keshen, Philip" initials="KP" lastIdx="6" clrIdx="1">
    <p:extLst>
      <p:ext uri="{19B8F6BF-5375-455C-9EA6-DF929625EA0E}">
        <p15:presenceInfo xmlns:p15="http://schemas.microsoft.com/office/powerpoint/2012/main" userId="S::Philip.Keshen@illinois.gov::a6e3316b-6f81-48cd-bb6f-49b9b03d3926" providerId="AD"/>
      </p:ext>
    </p:extLst>
  </p:cmAuthor>
  <p:cmAuthor id="9" name="Zeeshan, Kavita" initials="ZK" lastIdx="6" clrIdx="8">
    <p:extLst>
      <p:ext uri="{19B8F6BF-5375-455C-9EA6-DF929625EA0E}">
        <p15:presenceInfo xmlns:p15="http://schemas.microsoft.com/office/powerpoint/2012/main" userId="S::kavita.zeeshan@crowe.com::afb29e1c-f6a0-4cc6-bfb6-e2ab5315b7b3" providerId="AD"/>
      </p:ext>
    </p:extLst>
  </p:cmAuthor>
  <p:cmAuthor id="3" name="Powell, Rachel" initials="PR" lastIdx="5" clrIdx="2">
    <p:extLst>
      <p:ext uri="{19B8F6BF-5375-455C-9EA6-DF929625EA0E}">
        <p15:presenceInfo xmlns:p15="http://schemas.microsoft.com/office/powerpoint/2012/main" userId="Powell, Rachel" providerId="None"/>
      </p:ext>
    </p:extLst>
  </p:cmAuthor>
  <p:cmAuthor id="10" name="Schuler, Liz" initials="SL" lastIdx="2" clrIdx="9">
    <p:extLst>
      <p:ext uri="{19B8F6BF-5375-455C-9EA6-DF929625EA0E}">
        <p15:presenceInfo xmlns:p15="http://schemas.microsoft.com/office/powerpoint/2012/main" userId="S::Liz.Schuler@crowe.com::aeae4456-3aea-4f16-9d12-c70bbdda4f6b" providerId="AD"/>
      </p:ext>
    </p:extLst>
  </p:cmAuthor>
  <p:cmAuthor id="4" name="Hill, Kimberly" initials="HK" lastIdx="5" clrIdx="3">
    <p:extLst>
      <p:ext uri="{19B8F6BF-5375-455C-9EA6-DF929625EA0E}">
        <p15:presenceInfo xmlns:p15="http://schemas.microsoft.com/office/powerpoint/2012/main" userId="S::Kimberly.Hill@Illinois.gov::a8c3d31e-9787-4701-8cfe-f157db19592d" providerId="AD"/>
      </p:ext>
    </p:extLst>
  </p:cmAuthor>
  <p:cmAuthor id="5" name="Stein, Aaron" initials="SA" lastIdx="2" clrIdx="4">
    <p:extLst>
      <p:ext uri="{19B8F6BF-5375-455C-9EA6-DF929625EA0E}">
        <p15:presenceInfo xmlns:p15="http://schemas.microsoft.com/office/powerpoint/2012/main" userId="S::Aaron.Stein@Illinois.gov::1e448b97-4a97-45cb-8455-3afb05def4fd" providerId="AD"/>
      </p:ext>
    </p:extLst>
  </p:cmAuthor>
  <p:cmAuthor id="6" name="Heitger, Susannah" initials="HS" lastIdx="31" clrIdx="5">
    <p:extLst>
      <p:ext uri="{19B8F6BF-5375-455C-9EA6-DF929625EA0E}">
        <p15:presenceInfo xmlns:p15="http://schemas.microsoft.com/office/powerpoint/2012/main" userId="S::susannah.heitger@crowe.com::e45b3add-b775-4f54-a3a6-8df94f9c9c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26" autoAdjust="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5EBAAF2-FD63-4A69-B167-37BE0E345198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6223E95-3E5E-48FA-A903-7F534A8C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647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D432837-1A5D-4B22-99D0-FA46B1FB13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98EAAB7-4B3B-4A2D-8F34-159C97488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959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12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281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145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13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711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878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B34C-4BB8-4221-BA0F-1B56DBD1D23C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4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63541-8048-42DF-A279-4D2AD551D701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6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AE8DD-EE6F-4643-9941-EBFC2948F166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3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FC58-E534-4946-AA96-9BB563D1AE4D}" type="datetime1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11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602CA-E6A4-4EE0-872B-EDD981566088}" type="datetime1">
              <a:rPr lang="en-US" smtClean="0"/>
              <a:t>10/13/2022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1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2FDF-6B26-46D0-978C-7B4FD3CAC1E5}" type="datetime1">
              <a:rPr lang="en-US" smtClean="0"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D024C-9602-415D-8FBA-B6A67789596B}" type="datetime1">
              <a:rPr lang="en-US" smtClean="0"/>
              <a:t>10/13/2022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8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BC1F-A038-48BF-AF17-E93DDB54D48A}" type="datetime1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9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ABBA-D81D-46DA-974B-FC696178A6D4}" type="datetime1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6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F4A6-545F-4EF8-84CA-0287A777940B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9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BB6B-DA34-4CD4-A290-F52AC130590D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3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8B8B-8D70-48F3-A35D-FB131487680A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6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nam04.safelinks.protection.outlook.com/?url=http%3A%2F%2Fillinois.gov%2Fdceo%2Fneu&amp;data=05%7C01%7CLiz.Schuler%40crowe.com%7C77e435a93caa45cb19c208da5a0280ea%7C6ff60d36925f4785a854510f909ee561%7C0%7C0%7C637921264036267112%7CUnknown%7CTWFpbGZsb3d8eyJWIjoiMC4wLjAwMDAiLCJQIjoiV2luMzIiLCJBTiI6Ik1haWwiLCJXVCI6Mn0%3D%7C3000%7C%7C%7C&amp;sdata=YH8ATwAbEj7U5EFdXpwBB5U6jhD%2Fgl9V78esF7raXU8%3D&amp;reserved=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LARPA@crowe.com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ILARPA@crowe.com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illinois.gov/dceo/ne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4.png"/><Relationship Id="rId9" Type="http://schemas.openxmlformats.org/officeDocument/2006/relationships/hyperlink" Target="mailto:CEO.CURE@illinois.go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ILARPA@crowe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73EB9A-E62E-4B43-90CB-A8356AD76A28}"/>
              </a:ext>
            </a:extLst>
          </p:cNvPr>
          <p:cNvSpPr/>
          <p:nvPr/>
        </p:nvSpPr>
        <p:spPr>
          <a:xfrm>
            <a:off x="-1" y="0"/>
            <a:ext cx="3179299" cy="51435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0" y="4325735"/>
            <a:ext cx="2497016" cy="68695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02928"/>
            <a:ext cx="2438449" cy="743790"/>
          </a:xfrm>
          <a:prstGeom prst="rect">
            <a:avLst/>
          </a:prstGeom>
        </p:spPr>
      </p:pic>
      <p:pic>
        <p:nvPicPr>
          <p:cNvPr id="13" name="Picture 3" descr="G:\CBD\IL-DCEO_Jewel-Ribbon_V_RGB_1000px.png">
            <a:extLst>
              <a:ext uri="{FF2B5EF4-FFF2-40B4-BE49-F238E27FC236}">
                <a16:creationId xmlns:a16="http://schemas.microsoft.com/office/drawing/2014/main" id="{3AC9253D-141E-4EAF-9F77-3F47B8CC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497015" cy="519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CB1238C-F018-4E62-A40D-9500DA2010AE}"/>
              </a:ext>
            </a:extLst>
          </p:cNvPr>
          <p:cNvSpPr txBox="1"/>
          <p:nvPr/>
        </p:nvSpPr>
        <p:spPr>
          <a:xfrm>
            <a:off x="3277772" y="1547348"/>
            <a:ext cx="5577725" cy="23360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1F497D"/>
                </a:solidFill>
                <a:latin typeface="Arial"/>
                <a:ea typeface="+mn-ea"/>
                <a:cs typeface="Arial"/>
              </a:rPr>
              <a:t>IL ARPA: NEU Webinar</a:t>
            </a:r>
            <a:endParaRPr lang="en-US" sz="2800" b="1" dirty="0">
              <a:solidFill>
                <a:srgbClr val="1F497D"/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1F497D"/>
                </a:solidFill>
                <a:latin typeface="Arial"/>
                <a:cs typeface="Arial"/>
              </a:rPr>
              <a:t>October 2022</a:t>
            </a:r>
          </a:p>
          <a:p>
            <a:pPr algn="l">
              <a:lnSpc>
                <a:spcPct val="90000"/>
              </a:lnSpc>
            </a:pPr>
            <a:endParaRPr lang="en-US" sz="2000" b="1" dirty="0">
              <a:solidFill>
                <a:srgbClr val="1F497D"/>
              </a:solidFill>
              <a:latin typeface="Arial"/>
              <a:ea typeface="+mn-ea"/>
              <a:cs typeface="Arial"/>
            </a:endParaRPr>
          </a:p>
          <a:p>
            <a:pPr algn="l">
              <a:lnSpc>
                <a:spcPct val="90000"/>
              </a:lnSpc>
            </a:pPr>
            <a:r>
              <a:rPr lang="en-US" sz="2000" b="1" i="1" dirty="0">
                <a:solidFill>
                  <a:srgbClr val="1F497D"/>
                </a:solidFill>
                <a:latin typeface="Arial"/>
                <a:ea typeface="+mn-ea"/>
                <a:cs typeface="Arial"/>
              </a:rPr>
              <a:t>Thank you for joining,</a:t>
            </a:r>
          </a:p>
          <a:p>
            <a:pPr algn="l">
              <a:lnSpc>
                <a:spcPct val="90000"/>
              </a:lnSpc>
            </a:pPr>
            <a:r>
              <a:rPr lang="en-US" sz="2000" b="1" i="1">
                <a:solidFill>
                  <a:srgbClr val="1F497D"/>
                </a:solidFill>
                <a:latin typeface="Arial"/>
                <a:ea typeface="+mn-ea"/>
                <a:cs typeface="Arial"/>
              </a:rPr>
              <a:t>we’ll begin our session soon!</a:t>
            </a:r>
          </a:p>
          <a:p>
            <a:pPr algn="l">
              <a:lnSpc>
                <a:spcPct val="90000"/>
              </a:lnSpc>
            </a:pPr>
            <a:endParaRPr lang="en-US" sz="2000" b="1" dirty="0">
              <a:solidFill>
                <a:srgbClr val="1F497D"/>
              </a:solidFill>
              <a:latin typeface="Arial"/>
              <a:ea typeface="+mn-ea"/>
              <a:cs typeface="Arial"/>
            </a:endParaRPr>
          </a:p>
          <a:p>
            <a:pPr algn="l">
              <a:lnSpc>
                <a:spcPct val="90000"/>
              </a:lnSpc>
            </a:pPr>
            <a:endParaRPr lang="en-US" sz="1800" b="1" dirty="0">
              <a:solidFill>
                <a:srgbClr val="1F497D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48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532A3B-F47D-4414-8015-669B5FC98210}"/>
              </a:ext>
            </a:extLst>
          </p:cNvPr>
          <p:cNvSpPr txBox="1"/>
          <p:nvPr/>
        </p:nvSpPr>
        <p:spPr>
          <a:xfrm>
            <a:off x="94949" y="551690"/>
            <a:ext cx="8508419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9BEDA-13E2-4DDF-9DB3-C19B827F8307}"/>
              </a:ext>
            </a:extLst>
          </p:cNvPr>
          <p:cNvSpPr txBox="1"/>
          <p:nvPr/>
        </p:nvSpPr>
        <p:spPr>
          <a:xfrm>
            <a:off x="527282" y="614050"/>
            <a:ext cx="7909226" cy="40780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Reminder – as a non-entitlement unit (NEU), your reporting requirement with the U.S. Treasury is on an annual basis. </a:t>
            </a:r>
            <a:r>
              <a:rPr lang="en-US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next reporting deadline is on April 30, 2023.</a:t>
            </a:r>
            <a:endParaRPr lang="en-US"/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sz="1800" b="1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nd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tranche payments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– The state released the second tranche to all NEUs at the end of September. </a:t>
            </a:r>
            <a:endParaRPr lang="en-US" sz="18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If you received an email from Treasury that you need to upload your Title VI or Terms and Conditions document, please email us for a copy at 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hlinkClick r:id="rId6"/>
              </a:rPr>
              <a:t>ILARPA@crowe.com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dirty="0"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the most up-to-date information, please visit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7"/>
              </a:rPr>
              <a:t>http://illinois.gov/dceo/neu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This includes important links to US Treasury, dates to upcoming support webinars and access to past webinar information.</a:t>
            </a:r>
            <a:endParaRPr lang="en-US" sz="1800">
              <a:latin typeface="Arial" panose="020B0604020202020204" pitchFamily="34" charset="0"/>
              <a:ea typeface="Calibri" panose="020F0502020204030204" pitchFamily="34" charset="0"/>
              <a:cs typeface="Arial"/>
            </a:endParaRPr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endParaRPr lang="en-US" sz="1800" dirty="0">
              <a:latin typeface="Calibri"/>
              <a:ea typeface="Calibri" panose="020F0502020204030204" pitchFamily="34" charset="0"/>
              <a:cs typeface="Arial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280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Allowance: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532A3B-F47D-4414-8015-669B5FC98210}"/>
              </a:ext>
            </a:extLst>
          </p:cNvPr>
          <p:cNvSpPr txBox="1"/>
          <p:nvPr/>
        </p:nvSpPr>
        <p:spPr>
          <a:xfrm>
            <a:off x="94949" y="551690"/>
            <a:ext cx="8508419" cy="40011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9BEDA-13E2-4DDF-9DB3-C19B827F8307}"/>
              </a:ext>
            </a:extLst>
          </p:cNvPr>
          <p:cNvSpPr txBox="1"/>
          <p:nvPr/>
        </p:nvSpPr>
        <p:spPr>
          <a:xfrm>
            <a:off x="540632" y="537655"/>
            <a:ext cx="7909226" cy="28161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+mj-lt"/>
              </a:rPr>
              <a:t>Treasury expects to keep this portion of the reporting portal open through the </a:t>
            </a:r>
            <a:r>
              <a:rPr lang="en-US" b="1" dirty="0">
                <a:latin typeface="+mj-lt"/>
              </a:rPr>
              <a:t>April 2023 </a:t>
            </a:r>
            <a:r>
              <a:rPr lang="en-US" dirty="0">
                <a:latin typeface="+mj-lt"/>
              </a:rPr>
              <a:t>reporting period in order to provide an opportunity for annual reporters to take advantage of this flexibility</a:t>
            </a:r>
            <a:endParaRPr lang="en-US"/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Standard </a:t>
            </a:r>
            <a:r>
              <a:rPr lang="en-US" dirty="0">
                <a:latin typeface="+mj-lt"/>
                <a:ea typeface="Calibri" panose="020F0502020204030204" pitchFamily="34" charset="0"/>
              </a:rPr>
              <a:t>Allowance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allows you to claim your</a:t>
            </a:r>
            <a:r>
              <a:rPr lang="en-US" dirty="0">
                <a:latin typeface="+mj-lt"/>
                <a:ea typeface="Calibri" panose="020F0502020204030204" pitchFamily="34" charset="0"/>
              </a:rPr>
              <a:t> entire 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allotment under revenue loss without calculating the </a:t>
            </a:r>
            <a:r>
              <a:rPr lang="en-US" dirty="0">
                <a:latin typeface="+mj-lt"/>
                <a:ea typeface="Calibri" panose="020F0502020204030204" pitchFamily="34" charset="0"/>
              </a:rPr>
              <a:t>actual lost revenue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.</a:t>
            </a:r>
            <a:r>
              <a:rPr lang="en-US" dirty="0">
                <a:latin typeface="+mj-lt"/>
                <a:ea typeface="Calibri" panose="020F0502020204030204" pitchFamily="34" charset="0"/>
              </a:rPr>
              <a:t>  </a:t>
            </a:r>
            <a:endParaRPr lang="en-US" sz="1800" dirty="0">
              <a:latin typeface="+mj-lt"/>
              <a:ea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Recipients can use their funds on government services that generally include </a:t>
            </a:r>
            <a:r>
              <a:rPr lang="en-US" sz="1800" b="1" dirty="0">
                <a:effectLst/>
                <a:latin typeface="+mj-lt"/>
                <a:ea typeface="Calibri" panose="020F0502020204030204" pitchFamily="34" charset="0"/>
              </a:rPr>
              <a:t>any service traditionally provided by a government</a:t>
            </a:r>
            <a:r>
              <a:rPr lang="en-US" sz="1800" dirty="0">
                <a:effectLst/>
                <a:latin typeface="+mj-lt"/>
                <a:ea typeface="Calibri" panose="020F0502020204030204" pitchFamily="34" charset="0"/>
              </a:rPr>
              <a:t>, unless Treasury has stated otherwise.</a:t>
            </a:r>
            <a:r>
              <a:rPr lang="en-US" dirty="0">
                <a:latin typeface="+mj-lt"/>
                <a:ea typeface="Calibri" panose="020F0502020204030204" pitchFamily="34" charset="0"/>
              </a:rPr>
              <a:t> </a:t>
            </a:r>
            <a:endParaRPr lang="en-US" sz="1800" dirty="0">
              <a:latin typeface="+mj-lt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05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460B43-0B86-48F9-A5F4-53FB1527F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801" y="530431"/>
            <a:ext cx="6190905" cy="3828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532A3B-F47D-4414-8015-669B5FC98210}"/>
              </a:ext>
            </a:extLst>
          </p:cNvPr>
          <p:cNvSpPr txBox="1"/>
          <p:nvPr/>
        </p:nvSpPr>
        <p:spPr>
          <a:xfrm>
            <a:off x="94950" y="551690"/>
            <a:ext cx="2553254" cy="280076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Reminder!</a:t>
            </a:r>
          </a:p>
          <a:p>
            <a:endParaRPr lang="en-US" sz="2000" b="1" dirty="0"/>
          </a:p>
          <a:p>
            <a:r>
              <a:rPr lang="en-US" sz="2000" b="1" dirty="0"/>
              <a:t>Bookmark:</a:t>
            </a:r>
            <a:r>
              <a:rPr lang="en-US" sz="2000" b="1" i="1" dirty="0"/>
              <a:t> </a:t>
            </a:r>
            <a:r>
              <a:rPr lang="en-US" sz="16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http://illinois.gov/dceo/neu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u="sng" dirty="0">
              <a:solidFill>
                <a:srgbClr val="0563C1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For direct assistance, you can reach our team at</a:t>
            </a:r>
            <a:r>
              <a:rPr lang="en-US" sz="1600" dirty="0">
                <a:solidFill>
                  <a:srgbClr val="0563C1"/>
                </a:solidFill>
              </a:rPr>
              <a:t> </a:t>
            </a:r>
            <a:r>
              <a:rPr lang="en-US" sz="1600" dirty="0">
                <a:solidFill>
                  <a:srgbClr val="0563C1"/>
                </a:solidFill>
                <a:hlinkClick r:id="rId8"/>
              </a:rPr>
              <a:t>ILARPA@crowe.com</a:t>
            </a:r>
            <a:r>
              <a:rPr lang="en-US" sz="1600" dirty="0">
                <a:solidFill>
                  <a:srgbClr val="000000"/>
                </a:solidFill>
              </a:rPr>
              <a:t> or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0563C1"/>
                </a:solidFill>
                <a:hlinkClick r:id="rId9"/>
              </a:rPr>
              <a:t>CEO.CURE@illinois.gov</a:t>
            </a:r>
            <a:r>
              <a:rPr lang="en-US" sz="1600" dirty="0">
                <a:solidFill>
                  <a:srgbClr val="0563C1"/>
                </a:solidFill>
              </a:rPr>
              <a:t> </a:t>
            </a:r>
            <a:endParaRPr lang="en-US"/>
          </a:p>
          <a:p>
            <a:r>
              <a:rPr lang="en-US" sz="20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603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&amp; 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D3AB82A-75FE-4D57-B147-FF63C556C4A7}"/>
              </a:ext>
            </a:extLst>
          </p:cNvPr>
          <p:cNvSpPr/>
          <p:nvPr/>
        </p:nvSpPr>
        <p:spPr>
          <a:xfrm>
            <a:off x="583944" y="807367"/>
            <a:ext cx="3692634" cy="2350664"/>
          </a:xfrm>
          <a:prstGeom prst="wedgeRoundRectCallout">
            <a:avLst>
              <a:gd name="adj1" fmla="val -26145"/>
              <a:gd name="adj2" fmla="val 73517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want to hear from you</a:t>
            </a:r>
            <a:r>
              <a:rPr lang="en-US" sz="2800" dirty="0">
                <a:latin typeface="Arial"/>
                <a:cs typeface="Arial"/>
              </a:rPr>
              <a:t>! Questions?</a:t>
            </a:r>
            <a:endParaRPr lang="en-US" sz="2800" dirty="0">
              <a:latin typeface="Calibri"/>
              <a:cs typeface="Arial"/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41EA7C59-15C6-4C14-BC06-48A43A5DF5BC}"/>
              </a:ext>
            </a:extLst>
          </p:cNvPr>
          <p:cNvSpPr/>
          <p:nvPr/>
        </p:nvSpPr>
        <p:spPr>
          <a:xfrm flipH="1">
            <a:off x="4442175" y="1737366"/>
            <a:ext cx="4270605" cy="1818483"/>
          </a:xfrm>
          <a:prstGeom prst="wedgeRoundRectCallout">
            <a:avLst>
              <a:gd name="adj1" fmla="val -26145"/>
              <a:gd name="adj2" fmla="val 73517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 the ‘raise hand’ feature, facilitator will ask you to un-mute.</a:t>
            </a:r>
          </a:p>
        </p:txBody>
      </p:sp>
    </p:spTree>
    <p:extLst>
      <p:ext uri="{BB962C8B-B14F-4D97-AF65-F5344CB8AC3E}">
        <p14:creationId xmlns:p14="http://schemas.microsoft.com/office/powerpoint/2010/main" val="1733439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EF5C390-674D-4EB6-8BDB-DDE82CFFBDD7}"/>
              </a:ext>
            </a:extLst>
          </p:cNvPr>
          <p:cNvSpPr txBox="1">
            <a:spLocks/>
          </p:cNvSpPr>
          <p:nvPr/>
        </p:nvSpPr>
        <p:spPr>
          <a:xfrm>
            <a:off x="1183442" y="781084"/>
            <a:ext cx="7019224" cy="31251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endParaRPr lang="en-US" sz="2800" b="1" dirty="0">
              <a:solidFill>
                <a:schemeClr val="accent3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pic>
        <p:nvPicPr>
          <p:cNvPr id="13" name="Picture 3" descr="G:\CBD\IL-DCEO_Jewel-Ribbon_V_RGB_1000px.png">
            <a:extLst>
              <a:ext uri="{FF2B5EF4-FFF2-40B4-BE49-F238E27FC236}">
                <a16:creationId xmlns:a16="http://schemas.microsoft.com/office/drawing/2014/main" id="{3AC9253D-141E-4EAF-9F77-3F47B8CC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10" y="522067"/>
            <a:ext cx="1017786" cy="211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53DB941-F99F-464A-AD3B-C0E181456481}"/>
              </a:ext>
            </a:extLst>
          </p:cNvPr>
          <p:cNvSpPr/>
          <p:nvPr/>
        </p:nvSpPr>
        <p:spPr>
          <a:xfrm>
            <a:off x="815921" y="2525634"/>
            <a:ext cx="7512158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additional questions: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email us at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ILARPA@crowe.com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0CFF83-47EF-4246-A055-E9425C30D684}"/>
              </a:ext>
            </a:extLst>
          </p:cNvPr>
          <p:cNvGrpSpPr/>
          <p:nvPr/>
        </p:nvGrpSpPr>
        <p:grpSpPr>
          <a:xfrm>
            <a:off x="6835106" y="779221"/>
            <a:ext cx="1915665" cy="1603191"/>
            <a:chOff x="5900738" y="1585913"/>
            <a:chExt cx="630238" cy="549275"/>
          </a:xfrm>
        </p:grpSpPr>
        <p:sp>
          <p:nvSpPr>
            <p:cNvPr id="16" name="Oval 42">
              <a:extLst>
                <a:ext uri="{FF2B5EF4-FFF2-40B4-BE49-F238E27FC236}">
                  <a16:creationId xmlns:a16="http://schemas.microsoft.com/office/drawing/2014/main" id="{EE868FF5-4992-458F-A0D5-552A63A6F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0738" y="1585913"/>
              <a:ext cx="377825" cy="3778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3">
              <a:extLst>
                <a:ext uri="{FF2B5EF4-FFF2-40B4-BE49-F238E27FC236}">
                  <a16:creationId xmlns:a16="http://schemas.microsoft.com/office/drawing/2014/main" id="{B2B50E0A-E7CA-4393-97BF-48552B16D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3126" y="1701801"/>
              <a:ext cx="536575" cy="350838"/>
            </a:xfrm>
            <a:custGeom>
              <a:avLst/>
              <a:gdLst>
                <a:gd name="T0" fmla="*/ 130 w 143"/>
                <a:gd name="T1" fmla="*/ 0 h 94"/>
                <a:gd name="T2" fmla="*/ 143 w 143"/>
                <a:gd name="T3" fmla="*/ 12 h 94"/>
                <a:gd name="T4" fmla="*/ 143 w 143"/>
                <a:gd name="T5" fmla="*/ 94 h 94"/>
                <a:gd name="T6" fmla="*/ 0 w 143"/>
                <a:gd name="T7" fmla="*/ 94 h 94"/>
                <a:gd name="T8" fmla="*/ 0 w 143"/>
                <a:gd name="T9" fmla="*/ 12 h 94"/>
                <a:gd name="T10" fmla="*/ 12 w 143"/>
                <a:gd name="T11" fmla="*/ 0 h 94"/>
                <a:gd name="T12" fmla="*/ 130 w 143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94">
                  <a:moveTo>
                    <a:pt x="130" y="0"/>
                  </a:moveTo>
                  <a:cubicBezTo>
                    <a:pt x="138" y="0"/>
                    <a:pt x="143" y="5"/>
                    <a:pt x="143" y="12"/>
                  </a:cubicBezTo>
                  <a:cubicBezTo>
                    <a:pt x="143" y="94"/>
                    <a:pt x="143" y="94"/>
                    <a:pt x="143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4" y="0"/>
                    <a:pt x="12" y="0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4">
              <a:extLst>
                <a:ext uri="{FF2B5EF4-FFF2-40B4-BE49-F238E27FC236}">
                  <a16:creationId xmlns:a16="http://schemas.microsoft.com/office/drawing/2014/main" id="{5747BB7D-2578-4B10-A18E-29DEC859D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738" y="2052638"/>
              <a:ext cx="630238" cy="82550"/>
            </a:xfrm>
            <a:custGeom>
              <a:avLst/>
              <a:gdLst>
                <a:gd name="T0" fmla="*/ 168 w 168"/>
                <a:gd name="T1" fmla="*/ 0 h 22"/>
                <a:gd name="T2" fmla="*/ 0 w 168"/>
                <a:gd name="T3" fmla="*/ 0 h 22"/>
                <a:gd name="T4" fmla="*/ 0 w 168"/>
                <a:gd name="T5" fmla="*/ 0 h 22"/>
                <a:gd name="T6" fmla="*/ 22 w 168"/>
                <a:gd name="T7" fmla="*/ 22 h 22"/>
                <a:gd name="T8" fmla="*/ 149 w 168"/>
                <a:gd name="T9" fmla="*/ 22 h 22"/>
                <a:gd name="T10" fmla="*/ 168 w 168"/>
                <a:gd name="T11" fmla="*/ 2 h 22"/>
                <a:gd name="T12" fmla="*/ 168 w 168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22">
                  <a:moveTo>
                    <a:pt x="1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10" y="22"/>
                    <a:pt x="22" y="22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59" y="22"/>
                    <a:pt x="168" y="13"/>
                    <a:pt x="168" y="2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45">
              <a:extLst>
                <a:ext uri="{FF2B5EF4-FFF2-40B4-BE49-F238E27FC236}">
                  <a16:creationId xmlns:a16="http://schemas.microsoft.com/office/drawing/2014/main" id="{409EF976-3426-4215-BB3D-43B2F8A430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8551" y="2093913"/>
              <a:ext cx="107950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46">
              <a:extLst>
                <a:ext uri="{FF2B5EF4-FFF2-40B4-BE49-F238E27FC236}">
                  <a16:creationId xmlns:a16="http://schemas.microsoft.com/office/drawing/2014/main" id="{466D988F-1740-4C52-B99E-DE531B20D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1601" y="1851026"/>
              <a:ext cx="0" cy="173038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7">
              <a:extLst>
                <a:ext uri="{FF2B5EF4-FFF2-40B4-BE49-F238E27FC236}">
                  <a16:creationId xmlns:a16="http://schemas.microsoft.com/office/drawing/2014/main" id="{4F09EEEA-6B61-4F8F-91D8-861018A5A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4401" y="1738313"/>
              <a:ext cx="184150" cy="285750"/>
            </a:xfrm>
            <a:custGeom>
              <a:avLst/>
              <a:gdLst>
                <a:gd name="T0" fmla="*/ 0 w 116"/>
                <a:gd name="T1" fmla="*/ 180 h 180"/>
                <a:gd name="T2" fmla="*/ 0 w 116"/>
                <a:gd name="T3" fmla="*/ 0 h 180"/>
                <a:gd name="T4" fmla="*/ 116 w 116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0">
                  <a:moveTo>
                    <a:pt x="0" y="180"/>
                  </a:moveTo>
                  <a:lnTo>
                    <a:pt x="0" y="0"/>
                  </a:lnTo>
                  <a:lnTo>
                    <a:pt x="116" y="0"/>
                  </a:ln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8">
              <a:extLst>
                <a:ext uri="{FF2B5EF4-FFF2-40B4-BE49-F238E27FC236}">
                  <a16:creationId xmlns:a16="http://schemas.microsoft.com/office/drawing/2014/main" id="{F7F49A3A-8FAC-4302-95FC-903BB7C5A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126" y="1600201"/>
              <a:ext cx="323850" cy="306388"/>
            </a:xfrm>
            <a:custGeom>
              <a:avLst/>
              <a:gdLst>
                <a:gd name="T0" fmla="*/ 86 w 86"/>
                <a:gd name="T1" fmla="*/ 8 h 82"/>
                <a:gd name="T2" fmla="*/ 86 w 86"/>
                <a:gd name="T3" fmla="*/ 51 h 82"/>
                <a:gd name="T4" fmla="*/ 78 w 86"/>
                <a:gd name="T5" fmla="*/ 59 h 82"/>
                <a:gd name="T6" fmla="*/ 34 w 86"/>
                <a:gd name="T7" fmla="*/ 59 h 82"/>
                <a:gd name="T8" fmla="*/ 18 w 86"/>
                <a:gd name="T9" fmla="*/ 80 h 82"/>
                <a:gd name="T10" fmla="*/ 13 w 86"/>
                <a:gd name="T11" fmla="*/ 78 h 82"/>
                <a:gd name="T12" fmla="*/ 13 w 86"/>
                <a:gd name="T13" fmla="*/ 59 h 82"/>
                <a:gd name="T14" fmla="*/ 8 w 86"/>
                <a:gd name="T15" fmla="*/ 59 h 82"/>
                <a:gd name="T16" fmla="*/ 0 w 86"/>
                <a:gd name="T17" fmla="*/ 51 h 82"/>
                <a:gd name="T18" fmla="*/ 0 w 86"/>
                <a:gd name="T19" fmla="*/ 8 h 82"/>
                <a:gd name="T20" fmla="*/ 8 w 86"/>
                <a:gd name="T21" fmla="*/ 0 h 82"/>
                <a:gd name="T22" fmla="*/ 78 w 86"/>
                <a:gd name="T23" fmla="*/ 0 h 82"/>
                <a:gd name="T24" fmla="*/ 86 w 86"/>
                <a:gd name="T25" fmla="*/ 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82">
                  <a:moveTo>
                    <a:pt x="86" y="8"/>
                  </a:moveTo>
                  <a:cubicBezTo>
                    <a:pt x="86" y="51"/>
                    <a:pt x="86" y="51"/>
                    <a:pt x="86" y="51"/>
                  </a:cubicBezTo>
                  <a:cubicBezTo>
                    <a:pt x="86" y="55"/>
                    <a:pt x="83" y="59"/>
                    <a:pt x="78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6" y="82"/>
                    <a:pt x="13" y="81"/>
                    <a:pt x="13" y="7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3" y="59"/>
                    <a:pt x="0" y="55"/>
                    <a:pt x="0" y="5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3" y="0"/>
                    <a:pt x="86" y="3"/>
                    <a:pt x="86" y="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49">
              <a:extLst>
                <a:ext uri="{FF2B5EF4-FFF2-40B4-BE49-F238E27FC236}">
                  <a16:creationId xmlns:a16="http://schemas.microsoft.com/office/drawing/2014/main" id="{8624D450-37F3-4950-AC6C-4FF8DE94E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16663" y="1709738"/>
              <a:ext cx="222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50">
              <a:extLst>
                <a:ext uri="{FF2B5EF4-FFF2-40B4-BE49-F238E27FC236}">
                  <a16:creationId xmlns:a16="http://schemas.microsoft.com/office/drawing/2014/main" id="{E1639993-C6C0-4018-AC69-782A939435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57938" y="1709738"/>
              <a:ext cx="222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51">
              <a:extLst>
                <a:ext uri="{FF2B5EF4-FFF2-40B4-BE49-F238E27FC236}">
                  <a16:creationId xmlns:a16="http://schemas.microsoft.com/office/drawing/2014/main" id="{61858FF9-0E5D-461A-A48A-1564B2579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99213" y="1709738"/>
              <a:ext cx="19050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2">
              <a:extLst>
                <a:ext uri="{FF2B5EF4-FFF2-40B4-BE49-F238E27FC236}">
                  <a16:creationId xmlns:a16="http://schemas.microsoft.com/office/drawing/2014/main" id="{96A3475A-5474-4065-A87F-647789DC0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676" y="1911351"/>
              <a:ext cx="179388" cy="112713"/>
            </a:xfrm>
            <a:custGeom>
              <a:avLst/>
              <a:gdLst>
                <a:gd name="T0" fmla="*/ 24 w 48"/>
                <a:gd name="T1" fmla="*/ 0 h 30"/>
                <a:gd name="T2" fmla="*/ 0 w 48"/>
                <a:gd name="T3" fmla="*/ 13 h 30"/>
                <a:gd name="T4" fmla="*/ 0 w 48"/>
                <a:gd name="T5" fmla="*/ 30 h 30"/>
                <a:gd name="T6" fmla="*/ 48 w 48"/>
                <a:gd name="T7" fmla="*/ 30 h 30"/>
                <a:gd name="T8" fmla="*/ 48 w 48"/>
                <a:gd name="T9" fmla="*/ 13 h 30"/>
                <a:gd name="T10" fmla="*/ 24 w 48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0">
                  <a:moveTo>
                    <a:pt x="24" y="0"/>
                  </a:moveTo>
                  <a:cubicBezTo>
                    <a:pt x="18" y="0"/>
                    <a:pt x="0" y="6"/>
                    <a:pt x="0" y="1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6"/>
                    <a:pt x="30" y="0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3">
              <a:extLst>
                <a:ext uri="{FF2B5EF4-FFF2-40B4-BE49-F238E27FC236}">
                  <a16:creationId xmlns:a16="http://schemas.microsoft.com/office/drawing/2014/main" id="{3550C18F-C9BA-4BC0-8A4B-EA59FF5C6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676" y="1911351"/>
              <a:ext cx="179388" cy="112713"/>
            </a:xfrm>
            <a:custGeom>
              <a:avLst/>
              <a:gdLst>
                <a:gd name="T0" fmla="*/ 48 w 48"/>
                <a:gd name="T1" fmla="*/ 30 h 30"/>
                <a:gd name="T2" fmla="*/ 48 w 48"/>
                <a:gd name="T3" fmla="*/ 13 h 30"/>
                <a:gd name="T4" fmla="*/ 24 w 48"/>
                <a:gd name="T5" fmla="*/ 0 h 30"/>
                <a:gd name="T6" fmla="*/ 0 w 48"/>
                <a:gd name="T7" fmla="*/ 13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48" y="30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6"/>
                    <a:pt x="30" y="0"/>
                    <a:pt x="24" y="0"/>
                  </a:cubicBezTo>
                  <a:cubicBezTo>
                    <a:pt x="18" y="0"/>
                    <a:pt x="0" y="6"/>
                    <a:pt x="0" y="13"/>
                  </a:cubicBezTo>
                  <a:cubicBezTo>
                    <a:pt x="0" y="30"/>
                    <a:pt x="0" y="30"/>
                    <a:pt x="0" y="30"/>
                  </a:cubicBezTo>
                </a:path>
              </a:pathLst>
            </a:custGeom>
            <a:noFill/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4">
              <a:extLst>
                <a:ext uri="{FF2B5EF4-FFF2-40B4-BE49-F238E27FC236}">
                  <a16:creationId xmlns:a16="http://schemas.microsoft.com/office/drawing/2014/main" id="{A9CBADB1-4279-4C57-86A8-3B21CAA90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888" y="1790701"/>
              <a:ext cx="93663" cy="120650"/>
            </a:xfrm>
            <a:custGeom>
              <a:avLst/>
              <a:gdLst>
                <a:gd name="T0" fmla="*/ 25 w 25"/>
                <a:gd name="T1" fmla="*/ 12 h 32"/>
                <a:gd name="T2" fmla="*/ 12 w 25"/>
                <a:gd name="T3" fmla="*/ 0 h 32"/>
                <a:gd name="T4" fmla="*/ 12 w 25"/>
                <a:gd name="T5" fmla="*/ 0 h 32"/>
                <a:gd name="T6" fmla="*/ 0 w 25"/>
                <a:gd name="T7" fmla="*/ 12 h 32"/>
                <a:gd name="T8" fmla="*/ 0 w 25"/>
                <a:gd name="T9" fmla="*/ 20 h 32"/>
                <a:gd name="T10" fmla="*/ 12 w 25"/>
                <a:gd name="T11" fmla="*/ 32 h 32"/>
                <a:gd name="T12" fmla="*/ 12 w 25"/>
                <a:gd name="T13" fmla="*/ 32 h 32"/>
                <a:gd name="T14" fmla="*/ 25 w 25"/>
                <a:gd name="T15" fmla="*/ 20 h 32"/>
                <a:gd name="T16" fmla="*/ 25 w 25"/>
                <a:gd name="T17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32">
                  <a:moveTo>
                    <a:pt x="25" y="12"/>
                  </a:moveTo>
                  <a:cubicBezTo>
                    <a:pt x="25" y="5"/>
                    <a:pt x="19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9" y="32"/>
                    <a:pt x="25" y="27"/>
                    <a:pt x="25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67347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FFCE4C9622543AF86DC1766E2182B" ma:contentTypeVersion="2" ma:contentTypeDescription="Create a new document." ma:contentTypeScope="" ma:versionID="14cbdf860aeb9344276f2a10aa62dfb0">
  <xsd:schema xmlns:xsd="http://www.w3.org/2001/XMLSchema" xmlns:xs="http://www.w3.org/2001/XMLSchema" xmlns:p="http://schemas.microsoft.com/office/2006/metadata/properties" xmlns:ns2="935396a0-de0a-4fc2-ade5-f498717b545f" targetNamespace="http://schemas.microsoft.com/office/2006/metadata/properties" ma:root="true" ma:fieldsID="62465e8e52ee2a5b64a42bb5ab21cb3f" ns2:_="">
    <xsd:import namespace="935396a0-de0a-4fc2-ade5-f498717b545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5396a0-de0a-4fc2-ade5-f498717b545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27E481-90A8-4572-9356-1CB3F9CF52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6E4D2F-F70E-436D-B8CF-F4CAD8D4B185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935396a0-de0a-4fc2-ade5-f498717b545f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C43DD63-B56A-426F-B416-96ECD342F5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5396a0-de0a-4fc2-ade5-f498717b54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9055</TotalTime>
  <Words>311</Words>
  <Application>Microsoft Office PowerPoint</Application>
  <PresentationFormat>On-screen Show (16:9)</PresentationFormat>
  <Paragraphs>35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CURE Program Reimbursement Process Webinar August 12, 2020   10-11:15 AM Central Time</dc:title>
  <dc:creator>Kalis, Andrea</dc:creator>
  <cp:lastModifiedBy>Schuler, Liz</cp:lastModifiedBy>
  <cp:revision>234</cp:revision>
  <dcterms:created xsi:type="dcterms:W3CDTF">2020-08-07T22:30:16Z</dcterms:created>
  <dcterms:modified xsi:type="dcterms:W3CDTF">2022-10-13T20:45:54Z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0x010100692FFCE4C9622543AF86DC1766E2182B</vt:lpwstr>
  </property>
</Properties>
</file>