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Masters/slideMaster1.xml" ContentType="application/vnd.openxmlformats-officedocument.presentationml.slideMaster+xml"/>
  <Override PartName="/ppt/notesSlides/notesSlide21.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14.xml" ContentType="application/vnd.openxmlformats-officedocument.presentationml.notesSlide+xml"/>
  <Override PartName="/ppt/notesSlides/notesSlide2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1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7.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notesSlides/notesSlide7.xml" ContentType="application/vnd.openxmlformats-officedocument.presentationml.notesSlide+xml"/>
  <Override PartName="/ppt/notesSlides/notesSlide18.xml" ContentType="application/vnd.openxmlformats-officedocument.presentationml.notesSlide+xml"/>
  <Override PartName="/ppt/notesSlides/notesSlide8.xml" ContentType="application/vnd.openxmlformats-officedocument.presentationml.notesSlide+xml"/>
  <Override PartName="/ppt/notesSlides/notesSlide36.xml" ContentType="application/vnd.openxmlformats-officedocument.presentationml.notesSlide+xml"/>
  <Override PartName="/ppt/notesSlides/notesSlide9.xml" ContentType="application/vnd.openxmlformats-officedocument.presentationml.notesSlide+xml"/>
  <Override PartName="/ppt/notesSlides/notesSlide19.xml" ContentType="application/vnd.openxmlformats-officedocument.presentationml.notesSlide+xml"/>
  <Override PartName="/ppt/notesSlides/notesSlide10.xml" ContentType="application/vnd.openxmlformats-officedocument.presentationml.notesSlide+xml"/>
  <Override PartName="/ppt/notesSlides/notesSlide23.xml" ContentType="application/vnd.openxmlformats-officedocument.presentationml.notesSlide+xml"/>
  <Override PartName="/ppt/notesSlides/notesSlide11.xml" ContentType="application/vnd.openxmlformats-officedocument.presentationml.notesSlide+xml"/>
  <Override PartName="/ppt/notesSlides/notesSlide24.xml" ContentType="application/vnd.openxmlformats-officedocument.presentationml.notesSlide+xml"/>
  <Override PartName="/ppt/notesSlides/notesSlide2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25.xml" ContentType="application/vnd.openxmlformats-officedocument.presentationml.notesSlide+xml"/>
  <Override PartName="/ppt/notesSlides/notesSlide35.xml" ContentType="application/vnd.openxmlformats-officedocument.presentationml.notesSlide+xml"/>
  <Override PartName="/ppt/notesSlides/notesSlide26.xml" ContentType="application/vnd.openxmlformats-officedocument.presentationml.notesSlide+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98" r:id="rId9"/>
    <p:sldId id="263" r:id="rId10"/>
    <p:sldId id="264" r:id="rId11"/>
    <p:sldId id="265" r:id="rId12"/>
    <p:sldId id="267" r:id="rId13"/>
    <p:sldId id="266"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93" r:id="rId33"/>
    <p:sldId id="294" r:id="rId34"/>
    <p:sldId id="288" r:id="rId35"/>
    <p:sldId id="295" r:id="rId36"/>
    <p:sldId id="296" r:id="rId37"/>
    <p:sldId id="290" r:id="rId38"/>
    <p:sldId id="291" r:id="rId39"/>
    <p:sldId id="292" r:id="rId4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91">
          <p15:clr>
            <a:srgbClr val="A4A3A4"/>
          </p15:clr>
        </p15:guide>
        <p15:guide id="2" pos="393">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if9HTfPN+1N4BUVuX+HAUALJJ3J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8" d="100"/>
          <a:sy n="48" d="100"/>
        </p:scale>
        <p:origin x="53" y="778"/>
      </p:cViewPr>
      <p:guideLst>
        <p:guide orient="horz" pos="391"/>
        <p:guide pos="39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ableStyles" Target="tableStyles.xml"/><Relationship Id="rId50"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customschemas.google.com/relationships/presentationmetadata" Target="metadata"/><Relationship Id="rId48"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365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5" name="Google Shape;275;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1" name="Google Shape;321;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9" name="Google Shape;32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0" name="Google Shape;340;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eaec7a7f3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7" name="Google Shape;347;geaec7a7f34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624767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1" name="Google Shape;371;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7" name="Google Shape;38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0" name="Google Shape;400;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eaec7a7f34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geaec7a7f34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110000"/>
              </a:lnSpc>
              <a:spcBef>
                <a:spcPts val="1000"/>
              </a:spcBef>
              <a:spcAft>
                <a:spcPts val="0"/>
              </a:spcAft>
              <a:buClr>
                <a:schemeClr val="dk1"/>
              </a:buClr>
              <a:buSzPts val="2400"/>
              <a:buNone/>
              <a:defRPr sz="2400"/>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5"/>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5"/>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5"/>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6"/>
          <p:cNvSpPr txBox="1">
            <a:spLocks noGrp="1"/>
          </p:cNvSpPr>
          <p:nvPr>
            <p:ph type="title"/>
          </p:nvPr>
        </p:nvSpPr>
        <p:spPr>
          <a:xfrm>
            <a:off x="64365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Arial"/>
              <a:buNone/>
              <a:defRPr sz="28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6"/>
          <p:cNvSpPr txBox="1">
            <a:spLocks noGrp="1"/>
          </p:cNvSpPr>
          <p:nvPr>
            <p:ph type="body" idx="1"/>
          </p:nvPr>
        </p:nvSpPr>
        <p:spPr>
          <a:xfrm>
            <a:off x="64365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30200" algn="l">
              <a:lnSpc>
                <a:spcPct val="110000"/>
              </a:lnSpc>
              <a:spcBef>
                <a:spcPts val="500"/>
              </a:spcBef>
              <a:spcAft>
                <a:spcPts val="0"/>
              </a:spcAft>
              <a:buClr>
                <a:schemeClr val="dk1"/>
              </a:buClr>
              <a:buSzPts val="1600"/>
              <a:buChar char="•"/>
              <a:defRPr sz="1600"/>
            </a:lvl2pPr>
            <a:lvl3pPr marL="1371600" lvl="2" indent="-317500" algn="l">
              <a:lnSpc>
                <a:spcPct val="110000"/>
              </a:lnSpc>
              <a:spcBef>
                <a:spcPts val="500"/>
              </a:spcBef>
              <a:spcAft>
                <a:spcPts val="0"/>
              </a:spcAft>
              <a:buClr>
                <a:schemeClr val="dk1"/>
              </a:buClr>
              <a:buSzPts val="1400"/>
              <a:buChar char="•"/>
              <a:defRPr sz="1400"/>
            </a:lvl3pPr>
            <a:lvl4pPr marL="1828800" lvl="3" indent="-304800" algn="l">
              <a:lnSpc>
                <a:spcPct val="110000"/>
              </a:lnSpc>
              <a:spcBef>
                <a:spcPts val="500"/>
              </a:spcBef>
              <a:spcAft>
                <a:spcPts val="0"/>
              </a:spcAft>
              <a:buClr>
                <a:schemeClr val="dk1"/>
              </a:buClr>
              <a:buSzPts val="1200"/>
              <a:buChar char="•"/>
              <a:defRPr sz="1200"/>
            </a:lvl4pPr>
            <a:lvl5pPr marL="2286000" lvl="4" indent="-304800" algn="l">
              <a:lnSpc>
                <a:spcPct val="110000"/>
              </a:lnSpc>
              <a:spcBef>
                <a:spcPts val="500"/>
              </a:spcBef>
              <a:spcAft>
                <a:spcPts val="0"/>
              </a:spcAft>
              <a:buClr>
                <a:schemeClr val="dk1"/>
              </a:buClr>
              <a:buSzPts val="1200"/>
              <a:buChar char="•"/>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6"/>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6"/>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6"/>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3"/>
        <p:cNvGrpSpPr/>
        <p:nvPr/>
      </p:nvGrpSpPr>
      <p:grpSpPr>
        <a:xfrm>
          <a:off x="0" y="0"/>
          <a:ext cx="0" cy="0"/>
          <a:chOff x="0" y="0"/>
          <a:chExt cx="0" cy="0"/>
        </a:xfrm>
      </p:grpSpPr>
      <p:sp>
        <p:nvSpPr>
          <p:cNvPr id="24" name="Google Shape;24;p3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rgbClr val="888888"/>
              </a:buClr>
              <a:buSzPts val="2400"/>
              <a:buNone/>
              <a:defRPr sz="2400">
                <a:solidFill>
                  <a:srgbClr val="888888"/>
                </a:solidFill>
              </a:defRPr>
            </a:lvl1pPr>
            <a:lvl2pPr marL="914400" lvl="1" indent="-228600" algn="l">
              <a:lnSpc>
                <a:spcPct val="110000"/>
              </a:lnSpc>
              <a:spcBef>
                <a:spcPts val="500"/>
              </a:spcBef>
              <a:spcAft>
                <a:spcPts val="0"/>
              </a:spcAft>
              <a:buClr>
                <a:srgbClr val="888888"/>
              </a:buClr>
              <a:buSzPts val="2000"/>
              <a:buNone/>
              <a:defRPr sz="2000">
                <a:solidFill>
                  <a:srgbClr val="888888"/>
                </a:solidFill>
              </a:defRPr>
            </a:lvl2pPr>
            <a:lvl3pPr marL="1371600" lvl="2" indent="-228600" algn="l">
              <a:lnSpc>
                <a:spcPct val="110000"/>
              </a:lnSpc>
              <a:spcBef>
                <a:spcPts val="500"/>
              </a:spcBef>
              <a:spcAft>
                <a:spcPts val="0"/>
              </a:spcAft>
              <a:buClr>
                <a:srgbClr val="888888"/>
              </a:buClr>
              <a:buSzPts val="1800"/>
              <a:buNone/>
              <a:defRPr sz="1800">
                <a:solidFill>
                  <a:srgbClr val="888888"/>
                </a:solidFill>
              </a:defRPr>
            </a:lvl3pPr>
            <a:lvl4pPr marL="1828800" lvl="3" indent="-228600" algn="l">
              <a:lnSpc>
                <a:spcPct val="110000"/>
              </a:lnSpc>
              <a:spcBef>
                <a:spcPts val="500"/>
              </a:spcBef>
              <a:spcAft>
                <a:spcPts val="0"/>
              </a:spcAft>
              <a:buClr>
                <a:srgbClr val="888888"/>
              </a:buClr>
              <a:buSzPts val="1600"/>
              <a:buNone/>
              <a:defRPr sz="1600">
                <a:solidFill>
                  <a:srgbClr val="888888"/>
                </a:solidFill>
              </a:defRPr>
            </a:lvl4pPr>
            <a:lvl5pPr marL="2286000" lvl="4" indent="-228600" algn="l">
              <a:lnSpc>
                <a:spcPct val="11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7"/>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7"/>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7"/>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8"/>
          <p:cNvSpPr txBox="1">
            <a:spLocks noGrp="1"/>
          </p:cNvSpPr>
          <p:nvPr>
            <p:ph type="title"/>
          </p:nvPr>
        </p:nvSpPr>
        <p:spPr>
          <a:xfrm>
            <a:off x="64365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8"/>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8"/>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8"/>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9"/>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9"/>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9"/>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40"/>
          <p:cNvSpPr txBox="1">
            <a:spLocks noGrp="1"/>
          </p:cNvSpPr>
          <p:nvPr>
            <p:ph type="title"/>
          </p:nvPr>
        </p:nvSpPr>
        <p:spPr>
          <a:xfrm>
            <a:off x="64365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40"/>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0"/>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0"/>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41"/>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1"/>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1"/>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110000"/>
              </a:lnSpc>
              <a:spcBef>
                <a:spcPts val="1000"/>
              </a:spcBef>
              <a:spcAft>
                <a:spcPts val="0"/>
              </a:spcAft>
              <a:buClr>
                <a:schemeClr val="dk1"/>
              </a:buClr>
              <a:buSzPts val="3200"/>
              <a:buChar char="•"/>
              <a:defRPr sz="3200"/>
            </a:lvl1pPr>
            <a:lvl2pPr marL="914400" lvl="1" indent="-406400" algn="l">
              <a:lnSpc>
                <a:spcPct val="110000"/>
              </a:lnSpc>
              <a:spcBef>
                <a:spcPts val="500"/>
              </a:spcBef>
              <a:spcAft>
                <a:spcPts val="0"/>
              </a:spcAft>
              <a:buClr>
                <a:schemeClr val="dk1"/>
              </a:buClr>
              <a:buSzPts val="2800"/>
              <a:buChar char="•"/>
              <a:defRPr sz="2800"/>
            </a:lvl2pPr>
            <a:lvl3pPr marL="1371600" lvl="2" indent="-381000" algn="l">
              <a:lnSpc>
                <a:spcPct val="110000"/>
              </a:lnSpc>
              <a:spcBef>
                <a:spcPts val="500"/>
              </a:spcBef>
              <a:spcAft>
                <a:spcPts val="0"/>
              </a:spcAft>
              <a:buClr>
                <a:schemeClr val="dk1"/>
              </a:buClr>
              <a:buSzPts val="2400"/>
              <a:buChar char="•"/>
              <a:defRPr sz="24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228600" algn="l">
              <a:lnSpc>
                <a:spcPct val="110000"/>
              </a:lnSpc>
              <a:spcBef>
                <a:spcPts val="500"/>
              </a:spcBef>
              <a:spcAft>
                <a:spcPts val="0"/>
              </a:spcAft>
              <a:buClr>
                <a:schemeClr val="dk1"/>
              </a:buClr>
              <a:buSzPts val="1400"/>
              <a:buNone/>
              <a:defRPr sz="1400"/>
            </a:lvl2pPr>
            <a:lvl3pPr marL="1371600" lvl="2" indent="-228600" algn="l">
              <a:lnSpc>
                <a:spcPct val="110000"/>
              </a:lnSpc>
              <a:spcBef>
                <a:spcPts val="500"/>
              </a:spcBef>
              <a:spcAft>
                <a:spcPts val="0"/>
              </a:spcAft>
              <a:buClr>
                <a:schemeClr val="dk1"/>
              </a:buClr>
              <a:buSzPts val="1200"/>
              <a:buNone/>
              <a:defRPr sz="1200"/>
            </a:lvl3pPr>
            <a:lvl4pPr marL="1828800" lvl="3" indent="-228600" algn="l">
              <a:lnSpc>
                <a:spcPct val="110000"/>
              </a:lnSpc>
              <a:spcBef>
                <a:spcPts val="500"/>
              </a:spcBef>
              <a:spcAft>
                <a:spcPts val="0"/>
              </a:spcAft>
              <a:buClr>
                <a:schemeClr val="dk1"/>
              </a:buClr>
              <a:buSzPts val="1000"/>
              <a:buNone/>
              <a:defRPr sz="1000"/>
            </a:lvl4pPr>
            <a:lvl5pPr marL="2286000" lvl="4" indent="-228600" algn="l">
              <a:lnSpc>
                <a:spcPct val="11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2"/>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2"/>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2"/>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3"/>
          <p:cNvSpPr>
            <a:spLocks noGrp="1"/>
          </p:cNvSpPr>
          <p:nvPr>
            <p:ph type="pic" idx="2"/>
          </p:nvPr>
        </p:nvSpPr>
        <p:spPr>
          <a:xfrm>
            <a:off x="5183188" y="987425"/>
            <a:ext cx="6172200" cy="4873625"/>
          </a:xfrm>
          <a:prstGeom prst="rect">
            <a:avLst/>
          </a:prstGeom>
          <a:noFill/>
          <a:ln>
            <a:noFill/>
          </a:ln>
        </p:spPr>
      </p:sp>
      <p:sp>
        <p:nvSpPr>
          <p:cNvPr id="64" name="Google Shape;64;p4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228600" algn="l">
              <a:lnSpc>
                <a:spcPct val="110000"/>
              </a:lnSpc>
              <a:spcBef>
                <a:spcPts val="500"/>
              </a:spcBef>
              <a:spcAft>
                <a:spcPts val="0"/>
              </a:spcAft>
              <a:buClr>
                <a:schemeClr val="dk1"/>
              </a:buClr>
              <a:buSzPts val="1400"/>
              <a:buNone/>
              <a:defRPr sz="1400"/>
            </a:lvl2pPr>
            <a:lvl3pPr marL="1371600" lvl="2" indent="-228600" algn="l">
              <a:lnSpc>
                <a:spcPct val="110000"/>
              </a:lnSpc>
              <a:spcBef>
                <a:spcPts val="500"/>
              </a:spcBef>
              <a:spcAft>
                <a:spcPts val="0"/>
              </a:spcAft>
              <a:buClr>
                <a:schemeClr val="dk1"/>
              </a:buClr>
              <a:buSzPts val="1200"/>
              <a:buNone/>
              <a:defRPr sz="1200"/>
            </a:lvl3pPr>
            <a:lvl4pPr marL="1828800" lvl="3" indent="-228600" algn="l">
              <a:lnSpc>
                <a:spcPct val="110000"/>
              </a:lnSpc>
              <a:spcBef>
                <a:spcPts val="500"/>
              </a:spcBef>
              <a:spcAft>
                <a:spcPts val="0"/>
              </a:spcAft>
              <a:buClr>
                <a:schemeClr val="dk1"/>
              </a:buClr>
              <a:buSzPts val="1000"/>
              <a:buNone/>
              <a:defRPr sz="1000"/>
            </a:lvl4pPr>
            <a:lvl5pPr marL="2286000" lvl="4" indent="-228600" algn="l">
              <a:lnSpc>
                <a:spcPct val="11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3"/>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3"/>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3"/>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4"/>
          <p:cNvSpPr txBox="1">
            <a:spLocks noGrp="1"/>
          </p:cNvSpPr>
          <p:nvPr>
            <p:ph type="title"/>
          </p:nvPr>
        </p:nvSpPr>
        <p:spPr>
          <a:xfrm>
            <a:off x="64365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4"/>
          <p:cNvSpPr txBox="1">
            <a:spLocks noGrp="1"/>
          </p:cNvSpPr>
          <p:nvPr>
            <p:ph type="body" idx="1"/>
          </p:nvPr>
        </p:nvSpPr>
        <p:spPr>
          <a:xfrm rot="5400000">
            <a:off x="372578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4"/>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4"/>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4"/>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5"/>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5"/>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5"/>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4"/>
          <p:cNvSpPr txBox="1">
            <a:spLocks noGrp="1"/>
          </p:cNvSpPr>
          <p:nvPr>
            <p:ph type="title"/>
          </p:nvPr>
        </p:nvSpPr>
        <p:spPr>
          <a:xfrm>
            <a:off x="64365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4"/>
          <p:cNvSpPr txBox="1">
            <a:spLocks noGrp="1"/>
          </p:cNvSpPr>
          <p:nvPr>
            <p:ph type="body" idx="1"/>
          </p:nvPr>
        </p:nvSpPr>
        <p:spPr>
          <a:xfrm>
            <a:off x="64365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1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11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1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1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1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34"/>
          <p:cNvSpPr txBox="1">
            <a:spLocks noGrp="1"/>
          </p:cNvSpPr>
          <p:nvPr>
            <p:ph type="dt" idx="10"/>
          </p:nvPr>
        </p:nvSpPr>
        <p:spPr>
          <a:xfrm>
            <a:off x="64365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34"/>
          <p:cNvSpPr txBox="1">
            <a:spLocks noGrp="1"/>
          </p:cNvSpPr>
          <p:nvPr>
            <p:ph type="ftr" idx="11"/>
          </p:nvPr>
        </p:nvSpPr>
        <p:spPr>
          <a:xfrm>
            <a:off x="384405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34"/>
          <p:cNvSpPr txBox="1">
            <a:spLocks noGrp="1"/>
          </p:cNvSpPr>
          <p:nvPr>
            <p:ph type="sldNum" idx="12"/>
          </p:nvPr>
        </p:nvSpPr>
        <p:spPr>
          <a:xfrm>
            <a:off x="841605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am.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hyperlink" Target="https://www.cyberdriveillinois.com/departments/business_services/corp.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grants.illinois.gov/porta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0.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hyperlink" Target="https://www2.illinois.gov/sites/GATA/Grants/SitePages/CSFA.aspx"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mailto:CEO.externalauditunit@illinois.gov" TargetMode="External"/><Relationship Id="rId4" Type="http://schemas.openxmlformats.org/officeDocument/2006/relationships/hyperlink" Target="mailto:CEO.GATA@illinois.gov"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grants.illinois.gov/portal/"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descr="fall-equinox_t20_9G7Ap6.jpg"/>
          <p:cNvPicPr preferRelativeResize="0"/>
          <p:nvPr/>
        </p:nvPicPr>
        <p:blipFill rotWithShape="1">
          <a:blip r:embed="rId3">
            <a:alphaModFix amt="88911"/>
          </a:blip>
          <a:srcRect t="12347" b="12347"/>
          <a:stretch/>
        </p:blipFill>
        <p:spPr>
          <a:xfrm>
            <a:off x="1" y="-27926"/>
            <a:ext cx="12192000" cy="6885926"/>
          </a:xfrm>
          <a:prstGeom prst="rect">
            <a:avLst/>
          </a:prstGeom>
          <a:noFill/>
          <a:ln>
            <a:noFill/>
          </a:ln>
        </p:spPr>
      </p:pic>
      <p:sp>
        <p:nvSpPr>
          <p:cNvPr id="85" name="Google Shape;85;p1"/>
          <p:cNvSpPr txBox="1">
            <a:spLocks noGrp="1"/>
          </p:cNvSpPr>
          <p:nvPr>
            <p:ph type="ctrTitle"/>
          </p:nvPr>
        </p:nvSpPr>
        <p:spPr>
          <a:xfrm>
            <a:off x="142448" y="5993300"/>
            <a:ext cx="5839200" cy="6873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1620"/>
              <a:buFont typeface="Arial"/>
              <a:buNone/>
            </a:pPr>
            <a:r>
              <a:rPr lang="en-US" sz="2120" dirty="0">
                <a:solidFill>
                  <a:schemeClr val="lt1"/>
                </a:solidFill>
              </a:rPr>
              <a:t>$15 million Tourism Attractions &amp; Festivals Grant Program</a:t>
            </a:r>
            <a:br>
              <a:rPr lang="en-US" sz="1760" dirty="0">
                <a:solidFill>
                  <a:schemeClr val="lt1"/>
                </a:solidFill>
              </a:rPr>
            </a:br>
            <a:endParaRPr sz="5900" dirty="0"/>
          </a:p>
        </p:txBody>
      </p:sp>
      <p:pic>
        <p:nvPicPr>
          <p:cNvPr id="86" name="Google Shape;86;p1" descr="Image"/>
          <p:cNvPicPr preferRelativeResize="0"/>
          <p:nvPr/>
        </p:nvPicPr>
        <p:blipFill rotWithShape="1">
          <a:blip r:embed="rId4">
            <a:alphaModFix/>
          </a:blip>
          <a:srcRect/>
          <a:stretch/>
        </p:blipFill>
        <p:spPr>
          <a:xfrm>
            <a:off x="241617" y="1930371"/>
            <a:ext cx="8910423" cy="29712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6322982" y="947106"/>
            <a:ext cx="5693923" cy="82307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Arial"/>
              <a:buNone/>
            </a:pPr>
            <a:r>
              <a:rPr lang="en-US" sz="2800" b="1" dirty="0">
                <a:latin typeface="Arial"/>
                <a:ea typeface="Arial"/>
                <a:cs typeface="Arial"/>
                <a:sym typeface="Arial"/>
              </a:rPr>
              <a:t>Presenters</a:t>
            </a:r>
            <a:endParaRPr dirty="0"/>
          </a:p>
        </p:txBody>
      </p:sp>
      <p:sp>
        <p:nvSpPr>
          <p:cNvPr id="92" name="Google Shape;92;p2"/>
          <p:cNvSpPr txBox="1">
            <a:spLocks noGrp="1"/>
          </p:cNvSpPr>
          <p:nvPr>
            <p:ph type="body" idx="1"/>
          </p:nvPr>
        </p:nvSpPr>
        <p:spPr>
          <a:xfrm>
            <a:off x="6322982" y="1845076"/>
            <a:ext cx="5603129" cy="4351338"/>
          </a:xfrm>
          <a:prstGeom prst="rect">
            <a:avLst/>
          </a:prstGeom>
          <a:noFill/>
          <a:ln>
            <a:noFill/>
          </a:ln>
        </p:spPr>
        <p:txBody>
          <a:bodyPr spcFirstLastPara="1" wrap="square" lIns="91425" tIns="45700" rIns="91425" bIns="45700" anchor="t" anchorCtr="0">
            <a:normAutofit/>
          </a:bodyPr>
          <a:lstStyle/>
          <a:p>
            <a:pPr marL="228600" indent="-228600">
              <a:spcBef>
                <a:spcPts val="0"/>
              </a:spcBef>
            </a:pPr>
            <a:r>
              <a:rPr lang="en-US" dirty="0"/>
              <a:t>Jan Kemmerling, DCEO, Illinois Office of Tourism</a:t>
            </a:r>
          </a:p>
          <a:p>
            <a:pPr marL="228600" indent="-228600">
              <a:spcBef>
                <a:spcPts val="0"/>
              </a:spcBef>
            </a:pPr>
            <a:r>
              <a:rPr lang="en-US" dirty="0"/>
              <a:t>Libby Shawgo, DCEO, Office of Grants Management, Tourism Grants Manager</a:t>
            </a:r>
          </a:p>
          <a:p>
            <a:pPr marL="0" lvl="0" indent="0" algn="l" rtl="0">
              <a:lnSpc>
                <a:spcPct val="100000"/>
              </a:lnSpc>
              <a:spcBef>
                <a:spcPts val="1500"/>
              </a:spcBef>
              <a:spcAft>
                <a:spcPts val="0"/>
              </a:spcAft>
              <a:buClr>
                <a:schemeClr val="dk1"/>
              </a:buClr>
              <a:buSzPts val="1800"/>
              <a:buNone/>
            </a:pPr>
            <a:r>
              <a:rPr lang="en-US" sz="1800" dirty="0"/>
              <a:t>Questions? Please type them into the chat box!</a:t>
            </a:r>
            <a:br>
              <a:rPr lang="en-US" sz="1800" dirty="0"/>
            </a:br>
            <a:r>
              <a:rPr lang="en-US" sz="1800" dirty="0"/>
              <a:t>We will go through all questions at the end of </a:t>
            </a:r>
            <a:br>
              <a:rPr lang="en-US" sz="1800" dirty="0"/>
            </a:br>
            <a:r>
              <a:rPr lang="en-US" sz="1800" dirty="0"/>
              <a:t>the session.</a:t>
            </a:r>
            <a:endParaRPr dirty="0"/>
          </a:p>
        </p:txBody>
      </p:sp>
      <p:pic>
        <p:nvPicPr>
          <p:cNvPr id="93" name="Google Shape;93;p2"/>
          <p:cNvPicPr preferRelativeResize="0"/>
          <p:nvPr/>
        </p:nvPicPr>
        <p:blipFill rotWithShape="1">
          <a:blip r:embed="rId3">
            <a:alphaModFix/>
          </a:blip>
          <a:srcRect t="7243" b="7243"/>
          <a:stretch/>
        </p:blipFill>
        <p:spPr>
          <a:xfrm>
            <a:off x="125" y="0"/>
            <a:ext cx="5352926" cy="68579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B40DC"/>
        </a:solidFill>
        <a:effectLst/>
      </p:bgPr>
    </p:bg>
    <p:spTree>
      <p:nvGrpSpPr>
        <p:cNvPr id="1" name="Shape 97"/>
        <p:cNvGrpSpPr/>
        <p:nvPr/>
      </p:nvGrpSpPr>
      <p:grpSpPr>
        <a:xfrm>
          <a:off x="0" y="0"/>
          <a:ext cx="0" cy="0"/>
          <a:chOff x="0" y="0"/>
          <a:chExt cx="0" cy="0"/>
        </a:xfrm>
      </p:grpSpPr>
      <p:sp>
        <p:nvSpPr>
          <p:cNvPr id="98" name="Google Shape;98;p3"/>
          <p:cNvSpPr txBox="1">
            <a:spLocks noGrp="1"/>
          </p:cNvSpPr>
          <p:nvPr>
            <p:ph type="title"/>
          </p:nvPr>
        </p:nvSpPr>
        <p:spPr>
          <a:xfrm>
            <a:off x="838200" y="365125"/>
            <a:ext cx="10515600" cy="56970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200"/>
              <a:buFont typeface="Arial"/>
              <a:buNone/>
            </a:pPr>
            <a:r>
              <a:rPr lang="en-US" sz="3200" b="1">
                <a:solidFill>
                  <a:schemeClr val="lt1"/>
                </a:solidFill>
                <a:latin typeface="Arial"/>
                <a:ea typeface="Arial"/>
                <a:cs typeface="Arial"/>
                <a:sym typeface="Arial"/>
              </a:rPr>
              <a:t>Pre-Qualification Overview</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a:spLocks noGrp="1"/>
          </p:cNvSpPr>
          <p:nvPr>
            <p:ph type="title"/>
          </p:nvPr>
        </p:nvSpPr>
        <p:spPr>
          <a:xfrm>
            <a:off x="498880" y="279805"/>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Arial"/>
              <a:buNone/>
            </a:pPr>
            <a:r>
              <a:rPr lang="en-US">
                <a:latin typeface="Arial"/>
                <a:ea typeface="Arial"/>
                <a:cs typeface="Arial"/>
                <a:sym typeface="Arial"/>
              </a:rPr>
              <a:t>Competitive Grant Lifecycle</a:t>
            </a:r>
            <a:endParaRPr/>
          </a:p>
        </p:txBody>
      </p:sp>
      <p:grpSp>
        <p:nvGrpSpPr>
          <p:cNvPr id="104" name="Google Shape;104;p4"/>
          <p:cNvGrpSpPr/>
          <p:nvPr/>
        </p:nvGrpSpPr>
        <p:grpSpPr>
          <a:xfrm>
            <a:off x="666300" y="1385600"/>
            <a:ext cx="10611701" cy="1420981"/>
            <a:chOff x="7923" y="55796"/>
            <a:chExt cx="9007470" cy="1420981"/>
          </a:xfrm>
        </p:grpSpPr>
        <p:sp>
          <p:nvSpPr>
            <p:cNvPr id="105" name="Google Shape;105;p4"/>
            <p:cNvSpPr/>
            <p:nvPr/>
          </p:nvSpPr>
          <p:spPr>
            <a:xfrm>
              <a:off x="7923" y="55796"/>
              <a:ext cx="2368301" cy="1420981"/>
            </a:xfrm>
            <a:prstGeom prst="roundRect">
              <a:avLst>
                <a:gd name="adj" fmla="val 10000"/>
              </a:avLst>
            </a:prstGeom>
            <a:solidFill>
              <a:srgbClr val="3B40D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4"/>
            <p:cNvSpPr txBox="1"/>
            <p:nvPr/>
          </p:nvSpPr>
          <p:spPr>
            <a:xfrm>
              <a:off x="49542" y="97415"/>
              <a:ext cx="2285063" cy="133774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b="0" i="0" u="none" strike="noStrike" cap="none">
                  <a:solidFill>
                    <a:schemeClr val="lt1"/>
                  </a:solidFill>
                  <a:latin typeface="Arial"/>
                  <a:ea typeface="Arial"/>
                  <a:cs typeface="Arial"/>
                  <a:sym typeface="Arial"/>
                </a:rPr>
                <a:t>Pre-Award Requirements</a:t>
              </a:r>
              <a:endParaRPr/>
            </a:p>
          </p:txBody>
        </p:sp>
        <p:sp>
          <p:nvSpPr>
            <p:cNvPr id="107" name="Google Shape;107;p4"/>
            <p:cNvSpPr/>
            <p:nvPr/>
          </p:nvSpPr>
          <p:spPr>
            <a:xfrm>
              <a:off x="2640030" y="472617"/>
              <a:ext cx="559266" cy="587338"/>
            </a:xfrm>
            <a:prstGeom prst="rightArrow">
              <a:avLst>
                <a:gd name="adj1" fmla="val 60000"/>
                <a:gd name="adj2" fmla="val 50000"/>
              </a:avLst>
            </a:prstGeom>
            <a:solidFill>
              <a:srgbClr val="3B4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4"/>
            <p:cNvSpPr txBox="1"/>
            <p:nvPr/>
          </p:nvSpPr>
          <p:spPr>
            <a:xfrm>
              <a:off x="2640030" y="590085"/>
              <a:ext cx="391486" cy="35240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500"/>
                <a:buFont typeface="Arial"/>
                <a:buNone/>
              </a:pPr>
              <a:endParaRPr sz="1500" b="0" i="0" u="none" strike="noStrike" cap="none">
                <a:solidFill>
                  <a:schemeClr val="lt1"/>
                </a:solidFill>
                <a:latin typeface="Arial"/>
                <a:ea typeface="Arial"/>
                <a:cs typeface="Arial"/>
                <a:sym typeface="Arial"/>
              </a:endParaRPr>
            </a:p>
          </p:txBody>
        </p:sp>
        <p:sp>
          <p:nvSpPr>
            <p:cNvPr id="109" name="Google Shape;109;p4"/>
            <p:cNvSpPr/>
            <p:nvPr/>
          </p:nvSpPr>
          <p:spPr>
            <a:xfrm>
              <a:off x="3431445" y="55796"/>
              <a:ext cx="2368301" cy="1420981"/>
            </a:xfrm>
            <a:prstGeom prst="roundRect">
              <a:avLst>
                <a:gd name="adj" fmla="val 10000"/>
              </a:avLst>
            </a:prstGeom>
            <a:solidFill>
              <a:srgbClr val="3B40D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txBox="1"/>
            <p:nvPr/>
          </p:nvSpPr>
          <p:spPr>
            <a:xfrm>
              <a:off x="3473064" y="97415"/>
              <a:ext cx="2285063" cy="133774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b="0" i="0" u="none" strike="noStrike" cap="none">
                  <a:solidFill>
                    <a:schemeClr val="lt1"/>
                  </a:solidFill>
                  <a:latin typeface="Arial"/>
                  <a:ea typeface="Arial"/>
                  <a:cs typeface="Arial"/>
                  <a:sym typeface="Arial"/>
                </a:rPr>
                <a:t>Application Submission/Review</a:t>
              </a:r>
              <a:endParaRPr/>
            </a:p>
          </p:txBody>
        </p:sp>
        <p:sp>
          <p:nvSpPr>
            <p:cNvPr id="111" name="Google Shape;111;p4"/>
            <p:cNvSpPr/>
            <p:nvPr/>
          </p:nvSpPr>
          <p:spPr>
            <a:xfrm>
              <a:off x="6011583" y="472617"/>
              <a:ext cx="449092" cy="587338"/>
            </a:xfrm>
            <a:prstGeom prst="rightArrow">
              <a:avLst>
                <a:gd name="adj1" fmla="val 60000"/>
                <a:gd name="adj2" fmla="val 50000"/>
              </a:avLst>
            </a:prstGeom>
            <a:solidFill>
              <a:srgbClr val="3B4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4"/>
            <p:cNvSpPr txBox="1"/>
            <p:nvPr/>
          </p:nvSpPr>
          <p:spPr>
            <a:xfrm>
              <a:off x="6011583" y="590085"/>
              <a:ext cx="314364" cy="35240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500"/>
                <a:buFont typeface="Arial"/>
                <a:buNone/>
              </a:pPr>
              <a:endParaRPr sz="1500" b="0" i="0" u="none" strike="noStrike" cap="none">
                <a:solidFill>
                  <a:schemeClr val="lt1"/>
                </a:solidFill>
                <a:latin typeface="Arial"/>
                <a:ea typeface="Arial"/>
                <a:cs typeface="Arial"/>
                <a:sym typeface="Arial"/>
              </a:endParaRPr>
            </a:p>
          </p:txBody>
        </p:sp>
        <p:sp>
          <p:nvSpPr>
            <p:cNvPr id="113" name="Google Shape;113;p4"/>
            <p:cNvSpPr/>
            <p:nvPr/>
          </p:nvSpPr>
          <p:spPr>
            <a:xfrm>
              <a:off x="6647092" y="55796"/>
              <a:ext cx="2368301" cy="1420981"/>
            </a:xfrm>
            <a:prstGeom prst="roundRect">
              <a:avLst>
                <a:gd name="adj" fmla="val 10000"/>
              </a:avLst>
            </a:prstGeom>
            <a:solidFill>
              <a:srgbClr val="3B40D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txBox="1"/>
            <p:nvPr/>
          </p:nvSpPr>
          <p:spPr>
            <a:xfrm>
              <a:off x="6688711" y="97415"/>
              <a:ext cx="2285063" cy="133774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b="0" i="0" u="none" strike="noStrike" cap="none">
                  <a:solidFill>
                    <a:schemeClr val="lt1"/>
                  </a:solidFill>
                  <a:latin typeface="Arial"/>
                  <a:ea typeface="Arial"/>
                  <a:cs typeface="Arial"/>
                  <a:sym typeface="Arial"/>
                </a:rPr>
                <a:t>Active Grant</a:t>
              </a:r>
              <a:endParaRPr/>
            </a:p>
          </p:txBody>
        </p:sp>
      </p:grpSp>
      <p:sp>
        <p:nvSpPr>
          <p:cNvPr id="115" name="Google Shape;115;p4"/>
          <p:cNvSpPr txBox="1"/>
          <p:nvPr/>
        </p:nvSpPr>
        <p:spPr>
          <a:xfrm>
            <a:off x="658376" y="2876327"/>
            <a:ext cx="2634050" cy="3323987"/>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Valid </a:t>
            </a:r>
            <a:r>
              <a:rPr lang="en-US" dirty="0">
                <a:solidFill>
                  <a:schemeClr val="dk1"/>
                </a:solidFill>
              </a:rPr>
              <a:t>UEI</a:t>
            </a:r>
            <a:r>
              <a:rPr lang="en-US" sz="1400" b="0" i="0" u="none" strike="noStrike" cap="none" dirty="0">
                <a:solidFill>
                  <a:schemeClr val="dk1"/>
                </a:solidFill>
                <a:latin typeface="Arial"/>
                <a:ea typeface="Arial"/>
                <a:cs typeface="Arial"/>
                <a:sym typeface="Arial"/>
              </a:rPr>
              <a:t> number</a:t>
            </a:r>
            <a:endParaRPr dirty="0"/>
          </a:p>
          <a:p>
            <a:pPr marL="285750" marR="0" lvl="0" indent="-285750" algn="l" rtl="0">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Current SAM.gov account</a:t>
            </a:r>
            <a:endParaRPr dirty="0"/>
          </a:p>
          <a:p>
            <a:pPr marL="285750" marR="0" lvl="0" indent="-285750" algn="l" rtl="0">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Not be on the Federal Excluded Parties list</a:t>
            </a:r>
            <a:endParaRPr dirty="0"/>
          </a:p>
          <a:p>
            <a:pPr marL="285750" marR="0" lvl="0" indent="-285750" algn="l" rtl="0">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Be in Good Standing with the Illinois Secretary of State</a:t>
            </a:r>
            <a:endParaRPr dirty="0"/>
          </a:p>
          <a:p>
            <a:pPr marL="285750" marR="0" lvl="0" indent="-285750" algn="l" rtl="0">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Not be on the IL Stop Payment List</a:t>
            </a:r>
            <a:endParaRPr dirty="0"/>
          </a:p>
          <a:p>
            <a:pPr marL="285750" marR="0" lvl="0" indent="-285750" algn="l" rtl="0">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Fiscal and Administrative Risk Assessment</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en-US" sz="1400" dirty="0">
                <a:solidFill>
                  <a:schemeClr val="dk1"/>
                </a:solidFill>
                <a:latin typeface="Arial"/>
                <a:ea typeface="Arial"/>
                <a:cs typeface="Arial"/>
                <a:sym typeface="Arial"/>
              </a:rPr>
              <a:t>NOTE: can all be found at grants.Illinois.gov/portal </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p:txBody>
      </p:sp>
      <p:sp>
        <p:nvSpPr>
          <p:cNvPr id="116" name="Google Shape;116;p4"/>
          <p:cNvSpPr txBox="1"/>
          <p:nvPr/>
        </p:nvSpPr>
        <p:spPr>
          <a:xfrm>
            <a:off x="4784812" y="2876327"/>
            <a:ext cx="2832300" cy="28938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Merit Review Committee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Programmatic Risk Assessment Questionnaire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Accepted Applicants will Receive Notice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Grant Agreement Execution</a:t>
            </a:r>
            <a:endParaRPr/>
          </a:p>
          <a:p>
            <a:pPr marL="285750" marR="0" lvl="0" indent="-19685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US" sz="1400">
                <a:solidFill>
                  <a:schemeClr val="dk1"/>
                </a:solidFill>
                <a:latin typeface="Arial"/>
                <a:ea typeface="Arial"/>
                <a:cs typeface="Arial"/>
                <a:sym typeface="Arial"/>
              </a:rPr>
              <a:t>NOTE: application and information above can be found on the Catalog of State Financial Assistance (CSFA) or DCEO staff for direct grants</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117" name="Google Shape;117;p4"/>
          <p:cNvSpPr txBox="1"/>
          <p:nvPr/>
        </p:nvSpPr>
        <p:spPr>
          <a:xfrm>
            <a:off x="8632601" y="2925977"/>
            <a:ext cx="2511600" cy="18162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Grant funds are paid on a reimbursement basis, except an initial working capital advance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Grant funds will be disbursed upon approval of expenditure reports</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118" name="Google Shape;118;p4"/>
          <p:cNvSpPr/>
          <p:nvPr/>
        </p:nvSpPr>
        <p:spPr>
          <a:xfrm>
            <a:off x="658382" y="1396118"/>
            <a:ext cx="2886000" cy="4875900"/>
          </a:xfrm>
          <a:prstGeom prst="rect">
            <a:avLst/>
          </a:prstGeom>
          <a:noFill/>
          <a:ln w="476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5" descr="A picture containing grass, outdoor, person, people&#10;&#10;Description automatically generated"/>
          <p:cNvPicPr preferRelativeResize="0"/>
          <p:nvPr/>
        </p:nvPicPr>
        <p:blipFill rotWithShape="1">
          <a:blip r:embed="rId3">
            <a:alphaModFix/>
          </a:blip>
          <a:srcRect l="45271"/>
          <a:stretch/>
        </p:blipFill>
        <p:spPr>
          <a:xfrm>
            <a:off x="6673173" y="0"/>
            <a:ext cx="5518827" cy="6858000"/>
          </a:xfrm>
          <a:prstGeom prst="rect">
            <a:avLst/>
          </a:prstGeom>
          <a:noFill/>
          <a:ln>
            <a:noFill/>
          </a:ln>
        </p:spPr>
      </p:pic>
      <p:sp>
        <p:nvSpPr>
          <p:cNvPr id="124" name="Google Shape;124;p5"/>
          <p:cNvSpPr txBox="1">
            <a:spLocks noGrp="1"/>
          </p:cNvSpPr>
          <p:nvPr>
            <p:ph type="title"/>
          </p:nvPr>
        </p:nvSpPr>
        <p:spPr>
          <a:xfrm>
            <a:off x="498880" y="279805"/>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dirty="0">
                <a:solidFill>
                  <a:srgbClr val="3B40DC"/>
                </a:solidFill>
                <a:latin typeface="Arial"/>
                <a:ea typeface="Arial"/>
                <a:cs typeface="Arial"/>
                <a:sym typeface="Arial"/>
              </a:rPr>
              <a:t>Unique Entity Identifier (UEI)</a:t>
            </a:r>
            <a:endParaRPr dirty="0"/>
          </a:p>
        </p:txBody>
      </p:sp>
      <p:sp>
        <p:nvSpPr>
          <p:cNvPr id="125" name="Google Shape;125;p5"/>
          <p:cNvSpPr txBox="1">
            <a:spLocks noGrp="1"/>
          </p:cNvSpPr>
          <p:nvPr>
            <p:ph type="body" idx="1"/>
          </p:nvPr>
        </p:nvSpPr>
        <p:spPr>
          <a:xfrm>
            <a:off x="498876" y="1804875"/>
            <a:ext cx="5518800" cy="21003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10000"/>
              </a:lnSpc>
              <a:spcBef>
                <a:spcPts val="0"/>
              </a:spcBef>
              <a:spcAft>
                <a:spcPts val="0"/>
              </a:spcAft>
              <a:buClr>
                <a:schemeClr val="dk1"/>
              </a:buClr>
              <a:buSzPts val="450"/>
              <a:buNone/>
            </a:pPr>
            <a:r>
              <a:rPr lang="en-US" sz="8373" dirty="0"/>
              <a:t>Tracking database of all government contractors.</a:t>
            </a:r>
            <a:endParaRPr sz="8373" dirty="0"/>
          </a:p>
          <a:p>
            <a:pPr marL="0" lvl="0" indent="0" algn="l" rtl="0">
              <a:lnSpc>
                <a:spcPct val="110000"/>
              </a:lnSpc>
              <a:spcBef>
                <a:spcPts val="1000"/>
              </a:spcBef>
              <a:spcAft>
                <a:spcPts val="0"/>
              </a:spcAft>
              <a:buClr>
                <a:schemeClr val="dk1"/>
              </a:buClr>
              <a:buSzPts val="450"/>
              <a:buNone/>
            </a:pPr>
            <a:endParaRPr sz="8373" dirty="0"/>
          </a:p>
          <a:p>
            <a:pPr marL="0" lvl="0" indent="0" algn="l" rtl="0">
              <a:lnSpc>
                <a:spcPct val="110000"/>
              </a:lnSpc>
              <a:spcBef>
                <a:spcPts val="1000"/>
              </a:spcBef>
              <a:spcAft>
                <a:spcPts val="0"/>
              </a:spcAft>
              <a:buClr>
                <a:schemeClr val="dk1"/>
              </a:buClr>
              <a:buSzPts val="450"/>
              <a:buNone/>
            </a:pPr>
            <a:r>
              <a:rPr lang="en-US" sz="8373" u="sng" dirty="0">
                <a:solidFill>
                  <a:schemeClr val="hlink"/>
                </a:solidFill>
              </a:rPr>
              <a:t>https://sam.gov/content/entity-registration</a:t>
            </a:r>
          </a:p>
          <a:p>
            <a:pPr marL="0" lvl="0" indent="0" algn="l" rtl="0">
              <a:lnSpc>
                <a:spcPct val="110000"/>
              </a:lnSpc>
              <a:spcBef>
                <a:spcPts val="1000"/>
              </a:spcBef>
              <a:spcAft>
                <a:spcPts val="0"/>
              </a:spcAft>
              <a:buClr>
                <a:schemeClr val="dk1"/>
              </a:buClr>
              <a:buSzPts val="450"/>
              <a:buNone/>
            </a:pPr>
            <a:endParaRPr sz="8373" u="sng" dirty="0"/>
          </a:p>
          <a:p>
            <a:pPr marL="0" lvl="0" indent="0" algn="l" rtl="0">
              <a:lnSpc>
                <a:spcPct val="110000"/>
              </a:lnSpc>
              <a:spcBef>
                <a:spcPts val="1000"/>
              </a:spcBef>
              <a:spcAft>
                <a:spcPts val="0"/>
              </a:spcAft>
              <a:buClr>
                <a:schemeClr val="dk1"/>
              </a:buClr>
              <a:buSzPts val="450"/>
              <a:buNone/>
            </a:pPr>
            <a:r>
              <a:rPr lang="en-US" sz="8373" dirty="0"/>
              <a:t>Note: this is a free registration process.</a:t>
            </a:r>
            <a:endParaRPr sz="8373" dirty="0"/>
          </a:p>
          <a:p>
            <a:pPr marL="228600" lvl="0" indent="-76200" algn="l" rtl="0">
              <a:lnSpc>
                <a:spcPct val="110000"/>
              </a:lnSpc>
              <a:spcBef>
                <a:spcPts val="1000"/>
              </a:spcBef>
              <a:spcAft>
                <a:spcPts val="0"/>
              </a:spcAft>
              <a:buClr>
                <a:schemeClr val="dk1"/>
              </a:buClr>
              <a:buSzPct val="100000"/>
              <a:buNone/>
            </a:pPr>
            <a:endParaRPr sz="2400" dirty="0"/>
          </a:p>
        </p:txBody>
      </p:sp>
      <p:cxnSp>
        <p:nvCxnSpPr>
          <p:cNvPr id="126" name="Google Shape;126;p5"/>
          <p:cNvCxnSpPr/>
          <p:nvPr/>
        </p:nvCxnSpPr>
        <p:spPr>
          <a:xfrm>
            <a:off x="596155" y="1403216"/>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6"/>
          <p:cNvSpPr txBox="1">
            <a:spLocks noGrp="1"/>
          </p:cNvSpPr>
          <p:nvPr>
            <p:ph type="title"/>
          </p:nvPr>
        </p:nvSpPr>
        <p:spPr>
          <a:xfrm>
            <a:off x="505830" y="277368"/>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System for Award Management</a:t>
            </a:r>
            <a:endParaRPr/>
          </a:p>
        </p:txBody>
      </p:sp>
      <p:sp>
        <p:nvSpPr>
          <p:cNvPr id="132" name="Google Shape;132;p6"/>
          <p:cNvSpPr txBox="1">
            <a:spLocks noGrp="1"/>
          </p:cNvSpPr>
          <p:nvPr>
            <p:ph type="body" idx="1"/>
          </p:nvPr>
        </p:nvSpPr>
        <p:spPr>
          <a:xfrm>
            <a:off x="505830" y="1802446"/>
            <a:ext cx="5925853" cy="2691732"/>
          </a:xfrm>
          <a:prstGeom prst="rect">
            <a:avLst/>
          </a:prstGeom>
          <a:noFill/>
          <a:ln>
            <a:noFill/>
          </a:ln>
        </p:spPr>
        <p:txBody>
          <a:bodyPr spcFirstLastPara="1" wrap="square" lIns="91425" tIns="45700" rIns="91425" bIns="45700" anchor="t" anchorCtr="0">
            <a:noAutofit/>
          </a:bodyPr>
          <a:lstStyle/>
          <a:p>
            <a:pPr marL="228600" lvl="0" indent="-244475" algn="l" rtl="0">
              <a:lnSpc>
                <a:spcPct val="100000"/>
              </a:lnSpc>
              <a:spcBef>
                <a:spcPts val="0"/>
              </a:spcBef>
              <a:spcAft>
                <a:spcPts val="0"/>
              </a:spcAft>
              <a:buClr>
                <a:schemeClr val="dk1"/>
              </a:buClr>
              <a:buSzPts val="2050"/>
              <a:buChar char="•"/>
            </a:pPr>
            <a:r>
              <a:rPr lang="en-US" sz="2050"/>
              <a:t>Central registration point for all government contractors and review of federal stop pay lists.</a:t>
            </a:r>
            <a:endParaRPr sz="2050"/>
          </a:p>
          <a:p>
            <a:pPr marL="228600" lvl="0" indent="-244475" algn="l" rtl="0">
              <a:lnSpc>
                <a:spcPct val="100000"/>
              </a:lnSpc>
              <a:spcBef>
                <a:spcPts val="1000"/>
              </a:spcBef>
              <a:spcAft>
                <a:spcPts val="0"/>
              </a:spcAft>
              <a:buClr>
                <a:srgbClr val="FF0000"/>
              </a:buClr>
              <a:buSzPts val="2050"/>
              <a:buChar char="•"/>
            </a:pPr>
            <a:r>
              <a:rPr lang="en-US" sz="2050">
                <a:solidFill>
                  <a:srgbClr val="FF0000"/>
                </a:solidFill>
              </a:rPr>
              <a:t>Make registration public for quicker pre-qualification</a:t>
            </a:r>
            <a:endParaRPr sz="2050"/>
          </a:p>
          <a:p>
            <a:pPr marL="228600" lvl="0" indent="-114300" algn="l" rtl="0">
              <a:lnSpc>
                <a:spcPct val="100000"/>
              </a:lnSpc>
              <a:spcBef>
                <a:spcPts val="1000"/>
              </a:spcBef>
              <a:spcAft>
                <a:spcPts val="0"/>
              </a:spcAft>
              <a:buClr>
                <a:schemeClr val="dk1"/>
              </a:buClr>
              <a:buSzPts val="1800"/>
              <a:buNone/>
            </a:pPr>
            <a:endParaRPr sz="2050"/>
          </a:p>
          <a:p>
            <a:pPr marL="0" lvl="0" indent="0" algn="l" rtl="0">
              <a:lnSpc>
                <a:spcPct val="100000"/>
              </a:lnSpc>
              <a:spcBef>
                <a:spcPts val="1000"/>
              </a:spcBef>
              <a:spcAft>
                <a:spcPts val="0"/>
              </a:spcAft>
              <a:buClr>
                <a:schemeClr val="dk1"/>
              </a:buClr>
              <a:buSzPts val="1800"/>
              <a:buNone/>
            </a:pPr>
            <a:r>
              <a:rPr lang="en-US" sz="2050" u="sng">
                <a:solidFill>
                  <a:schemeClr val="hlink"/>
                </a:solidFill>
                <a:hlinkClick r:id="rId3"/>
              </a:rPr>
              <a:t>https://sam.gov</a:t>
            </a:r>
            <a:r>
              <a:rPr lang="en-US" sz="2050"/>
              <a:t> </a:t>
            </a:r>
            <a:endParaRPr sz="2050"/>
          </a:p>
          <a:p>
            <a:pPr marL="0" lvl="0" indent="0" algn="l" rtl="0">
              <a:lnSpc>
                <a:spcPct val="100000"/>
              </a:lnSpc>
              <a:spcBef>
                <a:spcPts val="1000"/>
              </a:spcBef>
              <a:spcAft>
                <a:spcPts val="0"/>
              </a:spcAft>
              <a:buClr>
                <a:schemeClr val="dk1"/>
              </a:buClr>
              <a:buSzPts val="1800"/>
              <a:buNone/>
            </a:pPr>
            <a:endParaRPr sz="2050"/>
          </a:p>
          <a:p>
            <a:pPr marL="0" lvl="0" indent="0" algn="l" rtl="0">
              <a:lnSpc>
                <a:spcPct val="100000"/>
              </a:lnSpc>
              <a:spcBef>
                <a:spcPts val="1000"/>
              </a:spcBef>
              <a:spcAft>
                <a:spcPts val="0"/>
              </a:spcAft>
              <a:buClr>
                <a:schemeClr val="dk1"/>
              </a:buClr>
              <a:buSzPts val="1800"/>
              <a:buNone/>
            </a:pPr>
            <a:r>
              <a:rPr lang="en-US" sz="2050"/>
              <a:t>Note: this is a free registration process.</a:t>
            </a:r>
            <a:endParaRPr sz="2050"/>
          </a:p>
        </p:txBody>
      </p:sp>
      <p:cxnSp>
        <p:nvCxnSpPr>
          <p:cNvPr id="133" name="Google Shape;133;p6"/>
          <p:cNvCxnSpPr/>
          <p:nvPr/>
        </p:nvCxnSpPr>
        <p:spPr>
          <a:xfrm>
            <a:off x="603105" y="1400779"/>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134" name="Google Shape;134;p6"/>
          <p:cNvPicPr preferRelativeResize="0"/>
          <p:nvPr/>
        </p:nvPicPr>
        <p:blipFill rotWithShape="1">
          <a:blip r:embed="rId4">
            <a:alphaModFix/>
          </a:blip>
          <a:srcRect l="21742" r="25991"/>
          <a:stretch/>
        </p:blipFill>
        <p:spPr>
          <a:xfrm>
            <a:off x="6724650" y="-57150"/>
            <a:ext cx="5467351" cy="69723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7"/>
          <p:cNvSpPr txBox="1">
            <a:spLocks noGrp="1"/>
          </p:cNvSpPr>
          <p:nvPr>
            <p:ph type="title"/>
          </p:nvPr>
        </p:nvSpPr>
        <p:spPr>
          <a:xfrm>
            <a:off x="5888005" y="163075"/>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Certificate of Good Standing</a:t>
            </a:r>
            <a:endParaRPr/>
          </a:p>
        </p:txBody>
      </p:sp>
      <p:sp>
        <p:nvSpPr>
          <p:cNvPr id="140" name="Google Shape;140;p7"/>
          <p:cNvSpPr txBox="1">
            <a:spLocks noGrp="1"/>
          </p:cNvSpPr>
          <p:nvPr>
            <p:ph type="body" idx="1"/>
          </p:nvPr>
        </p:nvSpPr>
        <p:spPr>
          <a:xfrm>
            <a:off x="5888006" y="1688153"/>
            <a:ext cx="5019948" cy="3450613"/>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chemeClr val="dk1"/>
              </a:buClr>
              <a:buSzPts val="1800"/>
              <a:buNone/>
            </a:pPr>
            <a:r>
              <a:rPr lang="en-US" sz="2050"/>
              <a:t>Verified from the IL Secretary of State that organization is registered and up to date.</a:t>
            </a:r>
            <a:endParaRPr sz="2050"/>
          </a:p>
          <a:p>
            <a:pPr marL="0" lvl="0" indent="0" algn="l" rtl="0">
              <a:lnSpc>
                <a:spcPct val="110000"/>
              </a:lnSpc>
              <a:spcBef>
                <a:spcPts val="1000"/>
              </a:spcBef>
              <a:spcAft>
                <a:spcPts val="0"/>
              </a:spcAft>
              <a:buClr>
                <a:schemeClr val="dk1"/>
              </a:buClr>
              <a:buSzPts val="1800"/>
              <a:buNone/>
            </a:pPr>
            <a:endParaRPr sz="2050"/>
          </a:p>
          <a:p>
            <a:pPr marL="0" lvl="0" indent="0" algn="l" rtl="0">
              <a:lnSpc>
                <a:spcPct val="110000"/>
              </a:lnSpc>
              <a:spcBef>
                <a:spcPts val="1000"/>
              </a:spcBef>
              <a:spcAft>
                <a:spcPts val="0"/>
              </a:spcAft>
              <a:buClr>
                <a:schemeClr val="dk1"/>
              </a:buClr>
              <a:buSzPts val="1800"/>
              <a:buNone/>
            </a:pPr>
            <a:r>
              <a:rPr lang="en-US" sz="2050" u="sng">
                <a:solidFill>
                  <a:schemeClr val="hlink"/>
                </a:solidFill>
                <a:hlinkClick r:id="rId3"/>
              </a:rPr>
              <a:t>https://www.cyberdriveillinois.com/departments/business_services/corp.html</a:t>
            </a:r>
            <a:endParaRPr sz="2050"/>
          </a:p>
        </p:txBody>
      </p:sp>
      <p:cxnSp>
        <p:nvCxnSpPr>
          <p:cNvPr id="141" name="Google Shape;141;p7"/>
          <p:cNvCxnSpPr/>
          <p:nvPr/>
        </p:nvCxnSpPr>
        <p:spPr>
          <a:xfrm>
            <a:off x="5985280" y="1286486"/>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142" name="Google Shape;142;p7"/>
          <p:cNvPicPr preferRelativeResize="0"/>
          <p:nvPr/>
        </p:nvPicPr>
        <p:blipFill rotWithShape="1">
          <a:blip r:embed="rId4">
            <a:alphaModFix/>
          </a:blip>
          <a:srcRect l="23176" r="23176"/>
          <a:stretch/>
        </p:blipFill>
        <p:spPr>
          <a:xfrm>
            <a:off x="0" y="0"/>
            <a:ext cx="5518827"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9"/>
          <p:cNvSpPr txBox="1">
            <a:spLocks noGrp="1"/>
          </p:cNvSpPr>
          <p:nvPr>
            <p:ph type="title"/>
          </p:nvPr>
        </p:nvSpPr>
        <p:spPr>
          <a:xfrm>
            <a:off x="504465" y="274095"/>
            <a:ext cx="7474172" cy="13255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B40DC"/>
              </a:buClr>
              <a:buSzPts val="2800"/>
              <a:buFont typeface="Arial"/>
              <a:buNone/>
            </a:pPr>
            <a:r>
              <a:rPr lang="en-US" dirty="0">
                <a:solidFill>
                  <a:srgbClr val="3B40DC"/>
                </a:solidFill>
                <a:latin typeface="Arial"/>
                <a:ea typeface="Arial"/>
                <a:cs typeface="Arial"/>
                <a:sym typeface="Arial"/>
              </a:rPr>
              <a:t>Pre-Qualification</a:t>
            </a:r>
            <a:endParaRPr dirty="0"/>
          </a:p>
        </p:txBody>
      </p:sp>
      <p:sp>
        <p:nvSpPr>
          <p:cNvPr id="156" name="Google Shape;156;p9"/>
          <p:cNvSpPr txBox="1">
            <a:spLocks noGrp="1"/>
          </p:cNvSpPr>
          <p:nvPr>
            <p:ph type="body" idx="1"/>
          </p:nvPr>
        </p:nvSpPr>
        <p:spPr>
          <a:xfrm>
            <a:off x="504465" y="1729006"/>
            <a:ext cx="3610670" cy="4921445"/>
          </a:xfrm>
          <a:prstGeom prst="rect">
            <a:avLst/>
          </a:prstGeom>
          <a:noFill/>
          <a:ln>
            <a:noFill/>
          </a:ln>
        </p:spPr>
        <p:txBody>
          <a:bodyPr spcFirstLastPara="1" wrap="square" lIns="91425" tIns="45700" rIns="91425" bIns="45700" anchor="t" anchorCtr="0">
            <a:normAutofit/>
          </a:bodyPr>
          <a:lstStyle/>
          <a:p>
            <a:pPr marL="228600" lvl="0" indent="-228600" algn="l" rtl="0">
              <a:lnSpc>
                <a:spcPct val="110000"/>
              </a:lnSpc>
              <a:spcBef>
                <a:spcPts val="0"/>
              </a:spcBef>
              <a:spcAft>
                <a:spcPts val="0"/>
              </a:spcAft>
              <a:buClr>
                <a:schemeClr val="dk1"/>
              </a:buClr>
              <a:buSzPts val="1800"/>
              <a:buChar char="•"/>
            </a:pPr>
            <a:r>
              <a:rPr lang="en-US" dirty="0"/>
              <a:t>Must be registered and pre-qualified to apply for a grant</a:t>
            </a:r>
          </a:p>
          <a:p>
            <a:pPr marL="228600" lvl="0" indent="-228600" algn="l" rtl="0">
              <a:lnSpc>
                <a:spcPct val="110000"/>
              </a:lnSpc>
              <a:spcBef>
                <a:spcPts val="0"/>
              </a:spcBef>
              <a:spcAft>
                <a:spcPts val="0"/>
              </a:spcAft>
              <a:buClr>
                <a:schemeClr val="dk1"/>
              </a:buClr>
              <a:buSzPts val="1800"/>
              <a:buChar char="•"/>
            </a:pPr>
            <a:r>
              <a:rPr lang="en-US" dirty="0"/>
              <a:t>Pre-qualification is dynamic and updated nightly</a:t>
            </a:r>
          </a:p>
          <a:p>
            <a:pPr marL="228600" lvl="0" indent="-228600" algn="l" rtl="0">
              <a:lnSpc>
                <a:spcPct val="110000"/>
              </a:lnSpc>
              <a:spcBef>
                <a:spcPts val="0"/>
              </a:spcBef>
              <a:spcAft>
                <a:spcPts val="0"/>
              </a:spcAft>
              <a:buClr>
                <a:schemeClr val="dk1"/>
              </a:buClr>
              <a:buSzPts val="1800"/>
              <a:buChar char="•"/>
            </a:pPr>
            <a:r>
              <a:rPr lang="en-US" dirty="0"/>
              <a:t>FEIN/UEI/SAM/ILSOS is automatically verified by system</a:t>
            </a:r>
          </a:p>
          <a:p>
            <a:pPr marL="228600" lvl="0" indent="-228600" algn="l" rtl="0">
              <a:lnSpc>
                <a:spcPct val="110000"/>
              </a:lnSpc>
              <a:spcBef>
                <a:spcPts val="0"/>
              </a:spcBef>
              <a:spcAft>
                <a:spcPts val="0"/>
              </a:spcAft>
              <a:buClr>
                <a:schemeClr val="dk1"/>
              </a:buClr>
              <a:buSzPts val="1800"/>
              <a:buChar char="•"/>
            </a:pPr>
            <a:r>
              <a:rPr lang="en-US" dirty="0"/>
              <a:t>Automated emails sent when status changes</a:t>
            </a:r>
          </a:p>
        </p:txBody>
      </p:sp>
      <p:cxnSp>
        <p:nvCxnSpPr>
          <p:cNvPr id="157" name="Google Shape;157;p9"/>
          <p:cNvCxnSpPr/>
          <p:nvPr/>
        </p:nvCxnSpPr>
        <p:spPr>
          <a:xfrm>
            <a:off x="601740" y="1358598"/>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6" name="Picture 5">
            <a:extLst>
              <a:ext uri="{FF2B5EF4-FFF2-40B4-BE49-F238E27FC236}">
                <a16:creationId xmlns:a16="http://schemas.microsoft.com/office/drawing/2014/main" id="{5CE623BE-F699-4F72-93AF-16D7D56549C7}"/>
              </a:ext>
            </a:extLst>
          </p:cNvPr>
          <p:cNvPicPr>
            <a:picLocks noChangeAspect="1"/>
          </p:cNvPicPr>
          <p:nvPr/>
        </p:nvPicPr>
        <p:blipFill>
          <a:blip r:embed="rId3"/>
          <a:stretch>
            <a:fillRect/>
          </a:stretch>
        </p:blipFill>
        <p:spPr>
          <a:xfrm>
            <a:off x="4377002" y="1972445"/>
            <a:ext cx="6423246" cy="3269920"/>
          </a:xfrm>
          <a:prstGeom prst="rect">
            <a:avLst/>
          </a:prstGeom>
        </p:spPr>
      </p:pic>
    </p:spTree>
    <p:extLst>
      <p:ext uri="{BB962C8B-B14F-4D97-AF65-F5344CB8AC3E}">
        <p14:creationId xmlns:p14="http://schemas.microsoft.com/office/powerpoint/2010/main" val="108284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8"/>
          <p:cNvSpPr txBox="1">
            <a:spLocks noGrp="1"/>
          </p:cNvSpPr>
          <p:nvPr>
            <p:ph type="title"/>
          </p:nvPr>
        </p:nvSpPr>
        <p:spPr>
          <a:xfrm>
            <a:off x="498880" y="279805"/>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IL Stop Payment List</a:t>
            </a:r>
            <a:endParaRPr/>
          </a:p>
        </p:txBody>
      </p:sp>
      <p:sp>
        <p:nvSpPr>
          <p:cNvPr id="148" name="Google Shape;148;p8"/>
          <p:cNvSpPr txBox="1">
            <a:spLocks noGrp="1"/>
          </p:cNvSpPr>
          <p:nvPr>
            <p:ph type="body" idx="1"/>
          </p:nvPr>
        </p:nvSpPr>
        <p:spPr>
          <a:xfrm>
            <a:off x="498876" y="1804875"/>
            <a:ext cx="5730600" cy="3450600"/>
          </a:xfrm>
          <a:prstGeom prst="rect">
            <a:avLst/>
          </a:prstGeom>
          <a:noFill/>
          <a:ln>
            <a:noFill/>
          </a:ln>
        </p:spPr>
        <p:txBody>
          <a:bodyPr spcFirstLastPara="1" wrap="square" lIns="91425" tIns="45700" rIns="91425" bIns="45700" anchor="t" anchorCtr="0">
            <a:normAutofit/>
          </a:bodyPr>
          <a:lstStyle/>
          <a:p>
            <a:pPr marL="228600" lvl="0" indent="-228600" algn="l" rtl="0">
              <a:lnSpc>
                <a:spcPct val="110000"/>
              </a:lnSpc>
              <a:spcBef>
                <a:spcPts val="0"/>
              </a:spcBef>
              <a:spcAft>
                <a:spcPts val="0"/>
              </a:spcAft>
              <a:buClr>
                <a:schemeClr val="dk1"/>
              </a:buClr>
              <a:buSzPts val="1800"/>
              <a:buChar char="•"/>
            </a:pPr>
            <a:r>
              <a:rPr lang="en-US" dirty="0"/>
              <a:t>A Grantee would be on this list for not meeting terms of past grants with the State of Illinois. </a:t>
            </a:r>
            <a:endParaRPr dirty="0"/>
          </a:p>
          <a:p>
            <a:pPr marL="228600" lvl="0" indent="-228600" algn="l" rtl="0">
              <a:lnSpc>
                <a:spcPct val="110000"/>
              </a:lnSpc>
              <a:spcBef>
                <a:spcPts val="1000"/>
              </a:spcBef>
              <a:spcAft>
                <a:spcPts val="0"/>
              </a:spcAft>
              <a:buClr>
                <a:schemeClr val="dk1"/>
              </a:buClr>
              <a:buSzPts val="1800"/>
              <a:buChar char="•"/>
            </a:pPr>
            <a:r>
              <a:rPr lang="en-US" dirty="0"/>
              <a:t>Will receive notifications re: noncompliance prior to being added to IL Stop Payment List. </a:t>
            </a:r>
            <a:endParaRPr dirty="0"/>
          </a:p>
          <a:p>
            <a:pPr marL="228600" lvl="0" indent="-228600" algn="l" rtl="0">
              <a:lnSpc>
                <a:spcPct val="110000"/>
              </a:lnSpc>
              <a:spcBef>
                <a:spcPts val="1000"/>
              </a:spcBef>
              <a:spcAft>
                <a:spcPts val="0"/>
              </a:spcAft>
              <a:buClr>
                <a:schemeClr val="dk1"/>
              </a:buClr>
              <a:buSzPts val="1800"/>
              <a:buChar char="•"/>
            </a:pPr>
            <a:r>
              <a:rPr lang="en-US" dirty="0"/>
              <a:t>Statewide enforcement: can not apply/modify grant agreement or receive grant funds.</a:t>
            </a:r>
            <a:endParaRPr dirty="0"/>
          </a:p>
          <a:p>
            <a:pPr marL="228600" lvl="0" indent="-228600" algn="l" rtl="0">
              <a:lnSpc>
                <a:spcPct val="110000"/>
              </a:lnSpc>
              <a:spcBef>
                <a:spcPts val="1000"/>
              </a:spcBef>
              <a:spcAft>
                <a:spcPts val="0"/>
              </a:spcAft>
              <a:buClr>
                <a:schemeClr val="dk1"/>
              </a:buClr>
              <a:buSzPts val="1800"/>
              <a:buChar char="•"/>
            </a:pPr>
            <a:r>
              <a:rPr lang="en-US" dirty="0"/>
              <a:t>Review status in the Grantee Portal.</a:t>
            </a:r>
            <a:endParaRPr dirty="0"/>
          </a:p>
        </p:txBody>
      </p:sp>
      <p:cxnSp>
        <p:nvCxnSpPr>
          <p:cNvPr id="149" name="Google Shape;149;p8"/>
          <p:cNvCxnSpPr/>
          <p:nvPr/>
        </p:nvCxnSpPr>
        <p:spPr>
          <a:xfrm>
            <a:off x="596155" y="1403216"/>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150" name="Google Shape;150;p8"/>
          <p:cNvPicPr preferRelativeResize="0"/>
          <p:nvPr/>
        </p:nvPicPr>
        <p:blipFill rotWithShape="1">
          <a:blip r:embed="rId3">
            <a:alphaModFix/>
          </a:blip>
          <a:srcRect t="3217" b="5898"/>
          <a:stretch/>
        </p:blipFill>
        <p:spPr>
          <a:xfrm>
            <a:off x="7162800" y="0"/>
            <a:ext cx="5029199" cy="68579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9"/>
          <p:cNvSpPr txBox="1">
            <a:spLocks noGrp="1"/>
          </p:cNvSpPr>
          <p:nvPr>
            <p:ph type="title"/>
          </p:nvPr>
        </p:nvSpPr>
        <p:spPr>
          <a:xfrm>
            <a:off x="504465" y="274095"/>
            <a:ext cx="7474172" cy="13255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Fiscal and Administrative Risk Questionnaire</a:t>
            </a:r>
            <a:endParaRPr/>
          </a:p>
        </p:txBody>
      </p:sp>
      <p:sp>
        <p:nvSpPr>
          <p:cNvPr id="156" name="Google Shape;156;p9"/>
          <p:cNvSpPr txBox="1">
            <a:spLocks noGrp="1"/>
          </p:cNvSpPr>
          <p:nvPr>
            <p:ph type="body" idx="1"/>
          </p:nvPr>
        </p:nvSpPr>
        <p:spPr>
          <a:xfrm>
            <a:off x="504465" y="1729006"/>
            <a:ext cx="3610670" cy="4921445"/>
          </a:xfrm>
          <a:prstGeom prst="rect">
            <a:avLst/>
          </a:prstGeom>
          <a:noFill/>
          <a:ln>
            <a:noFill/>
          </a:ln>
        </p:spPr>
        <p:txBody>
          <a:bodyPr spcFirstLastPara="1" wrap="square" lIns="91425" tIns="45700" rIns="91425" bIns="45700" anchor="t" anchorCtr="0">
            <a:normAutofit/>
          </a:bodyPr>
          <a:lstStyle/>
          <a:p>
            <a:pPr marL="228600" lvl="0" indent="-228600" algn="l" rtl="0">
              <a:lnSpc>
                <a:spcPct val="110000"/>
              </a:lnSpc>
              <a:spcBef>
                <a:spcPts val="0"/>
              </a:spcBef>
              <a:spcAft>
                <a:spcPts val="0"/>
              </a:spcAft>
              <a:buClr>
                <a:schemeClr val="dk1"/>
              </a:buClr>
              <a:buSzPts val="1800"/>
              <a:buChar char="•"/>
            </a:pPr>
            <a:r>
              <a:rPr lang="en-US" dirty="0"/>
              <a:t>Must be completed in the Grantee Portal annually to assess the Grantee’s ability to manage grants.  Results used by all State Agencies.</a:t>
            </a:r>
          </a:p>
          <a:p>
            <a:pPr marL="228600" lvl="0" indent="-228600" algn="l" rtl="0">
              <a:lnSpc>
                <a:spcPct val="110000"/>
              </a:lnSpc>
              <a:spcBef>
                <a:spcPts val="0"/>
              </a:spcBef>
              <a:spcAft>
                <a:spcPts val="0"/>
              </a:spcAft>
              <a:buClr>
                <a:schemeClr val="dk1"/>
              </a:buClr>
              <a:buSzPts val="1800"/>
              <a:buChar char="•"/>
            </a:pPr>
            <a:r>
              <a:rPr lang="en-US" dirty="0"/>
              <a:t>Result of questionnaire may result in specific conditions.  Is not punitive.  Mitigates risk and builds grantee capacity.</a:t>
            </a:r>
          </a:p>
        </p:txBody>
      </p:sp>
      <p:cxnSp>
        <p:nvCxnSpPr>
          <p:cNvPr id="157" name="Google Shape;157;p9"/>
          <p:cNvCxnSpPr/>
          <p:nvPr/>
        </p:nvCxnSpPr>
        <p:spPr>
          <a:xfrm>
            <a:off x="601740" y="1358598"/>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6" name="Picture 5">
            <a:extLst>
              <a:ext uri="{FF2B5EF4-FFF2-40B4-BE49-F238E27FC236}">
                <a16:creationId xmlns:a16="http://schemas.microsoft.com/office/drawing/2014/main" id="{6BE4074E-A9C5-443F-BAD5-6F77116F185C}"/>
              </a:ext>
            </a:extLst>
          </p:cNvPr>
          <p:cNvPicPr>
            <a:picLocks noChangeAspect="1"/>
          </p:cNvPicPr>
          <p:nvPr/>
        </p:nvPicPr>
        <p:blipFill>
          <a:blip r:embed="rId3"/>
          <a:stretch>
            <a:fillRect/>
          </a:stretch>
        </p:blipFill>
        <p:spPr>
          <a:xfrm>
            <a:off x="4847939" y="2279393"/>
            <a:ext cx="6261395" cy="266431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0"/>
          <p:cNvSpPr txBox="1">
            <a:spLocks noGrp="1"/>
          </p:cNvSpPr>
          <p:nvPr>
            <p:ph type="title"/>
          </p:nvPr>
        </p:nvSpPr>
        <p:spPr>
          <a:xfrm>
            <a:off x="498880" y="279805"/>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Fiscal and Administrative Risk Questionnaire</a:t>
            </a:r>
            <a:endParaRPr/>
          </a:p>
        </p:txBody>
      </p:sp>
      <p:cxnSp>
        <p:nvCxnSpPr>
          <p:cNvPr id="164" name="Google Shape;164;p10"/>
          <p:cNvCxnSpPr/>
          <p:nvPr/>
        </p:nvCxnSpPr>
        <p:spPr>
          <a:xfrm>
            <a:off x="596155" y="1597766"/>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5" name="Picture 4">
            <a:extLst>
              <a:ext uri="{FF2B5EF4-FFF2-40B4-BE49-F238E27FC236}">
                <a16:creationId xmlns:a16="http://schemas.microsoft.com/office/drawing/2014/main" id="{64CF5E8F-6754-44EF-8E78-BB55447BE952}"/>
              </a:ext>
            </a:extLst>
          </p:cNvPr>
          <p:cNvPicPr>
            <a:picLocks noChangeAspect="1"/>
          </p:cNvPicPr>
          <p:nvPr/>
        </p:nvPicPr>
        <p:blipFill>
          <a:blip r:embed="rId3"/>
          <a:stretch>
            <a:fillRect/>
          </a:stretch>
        </p:blipFill>
        <p:spPr>
          <a:xfrm>
            <a:off x="907686" y="3771922"/>
            <a:ext cx="4701378" cy="2938846"/>
          </a:xfrm>
          <a:prstGeom prst="rect">
            <a:avLst/>
          </a:prstGeom>
        </p:spPr>
      </p:pic>
      <p:cxnSp>
        <p:nvCxnSpPr>
          <p:cNvPr id="6" name="Straight Arrow Connector 5">
            <a:extLst>
              <a:ext uri="{FF2B5EF4-FFF2-40B4-BE49-F238E27FC236}">
                <a16:creationId xmlns:a16="http://schemas.microsoft.com/office/drawing/2014/main" id="{69177C11-C962-44E3-AD2A-5E45CD111DBA}"/>
              </a:ext>
            </a:extLst>
          </p:cNvPr>
          <p:cNvCxnSpPr>
            <a:cxnSpLocks/>
          </p:cNvCxnSpPr>
          <p:nvPr/>
        </p:nvCxnSpPr>
        <p:spPr>
          <a:xfrm>
            <a:off x="1589103" y="3086078"/>
            <a:ext cx="346229" cy="1512555"/>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3D1B978E-CB84-43C2-9F8C-2B142DDE829A}"/>
              </a:ext>
            </a:extLst>
          </p:cNvPr>
          <p:cNvSpPr txBox="1"/>
          <p:nvPr/>
        </p:nvSpPr>
        <p:spPr>
          <a:xfrm>
            <a:off x="594269" y="2699030"/>
            <a:ext cx="3374049" cy="369332"/>
          </a:xfrm>
          <a:prstGeom prst="rect">
            <a:avLst/>
          </a:prstGeom>
          <a:noFill/>
        </p:spPr>
        <p:txBody>
          <a:bodyPr wrap="square" rtlCol="0">
            <a:spAutoFit/>
          </a:bodyPr>
          <a:lstStyle/>
          <a:p>
            <a:r>
              <a:rPr lang="en-US" dirty="0"/>
              <a:t>ICQ for FY22 and previous</a:t>
            </a:r>
          </a:p>
        </p:txBody>
      </p:sp>
      <p:pic>
        <p:nvPicPr>
          <p:cNvPr id="8" name="Picture 7">
            <a:extLst>
              <a:ext uri="{FF2B5EF4-FFF2-40B4-BE49-F238E27FC236}">
                <a16:creationId xmlns:a16="http://schemas.microsoft.com/office/drawing/2014/main" id="{C3B4D9D2-8590-468B-AEB2-E17CDB74803A}"/>
              </a:ext>
            </a:extLst>
          </p:cNvPr>
          <p:cNvPicPr>
            <a:picLocks noChangeAspect="1"/>
          </p:cNvPicPr>
          <p:nvPr/>
        </p:nvPicPr>
        <p:blipFill>
          <a:blip r:embed="rId4"/>
          <a:stretch>
            <a:fillRect/>
          </a:stretch>
        </p:blipFill>
        <p:spPr>
          <a:xfrm>
            <a:off x="6290481" y="1417314"/>
            <a:ext cx="4267510" cy="2354608"/>
          </a:xfrm>
          <a:prstGeom prst="rect">
            <a:avLst/>
          </a:prstGeom>
        </p:spPr>
      </p:pic>
      <p:cxnSp>
        <p:nvCxnSpPr>
          <p:cNvPr id="9" name="Straight Arrow Connector 8">
            <a:extLst>
              <a:ext uri="{FF2B5EF4-FFF2-40B4-BE49-F238E27FC236}">
                <a16:creationId xmlns:a16="http://schemas.microsoft.com/office/drawing/2014/main" id="{664F38CE-069A-4579-A739-5B2FE598EFD4}"/>
              </a:ext>
            </a:extLst>
          </p:cNvPr>
          <p:cNvCxnSpPr>
            <a:cxnSpLocks/>
          </p:cNvCxnSpPr>
          <p:nvPr/>
        </p:nvCxnSpPr>
        <p:spPr>
          <a:xfrm flipH="1" flipV="1">
            <a:off x="8568461" y="3429000"/>
            <a:ext cx="597323" cy="130528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0C436565-BC6D-4A1E-B180-82FAF4CACE27}"/>
              </a:ext>
            </a:extLst>
          </p:cNvPr>
          <p:cNvSpPr txBox="1"/>
          <p:nvPr/>
        </p:nvSpPr>
        <p:spPr>
          <a:xfrm>
            <a:off x="7910265" y="4872013"/>
            <a:ext cx="3374049" cy="369332"/>
          </a:xfrm>
          <a:prstGeom prst="rect">
            <a:avLst/>
          </a:prstGeom>
          <a:noFill/>
        </p:spPr>
        <p:txBody>
          <a:bodyPr wrap="square" rtlCol="0">
            <a:spAutoFit/>
          </a:bodyPr>
          <a:lstStyle/>
          <a:p>
            <a:r>
              <a:rPr lang="en-US" dirty="0"/>
              <a:t>ICQ for FY23 and beyond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2"/>
          <p:cNvSpPr txBox="1">
            <a:spLocks noGrp="1"/>
          </p:cNvSpPr>
          <p:nvPr>
            <p:ph type="title"/>
          </p:nvPr>
        </p:nvSpPr>
        <p:spPr>
          <a:xfrm>
            <a:off x="501724" y="279805"/>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Pre-qualification</a:t>
            </a:r>
            <a:endParaRPr/>
          </a:p>
        </p:txBody>
      </p:sp>
      <p:sp>
        <p:nvSpPr>
          <p:cNvPr id="180" name="Google Shape;180;p12"/>
          <p:cNvSpPr txBox="1">
            <a:spLocks noGrp="1"/>
          </p:cNvSpPr>
          <p:nvPr>
            <p:ph type="body" idx="1"/>
          </p:nvPr>
        </p:nvSpPr>
        <p:spPr>
          <a:xfrm>
            <a:off x="501724" y="1713048"/>
            <a:ext cx="3980321" cy="3919428"/>
          </a:xfrm>
          <a:prstGeom prst="rect">
            <a:avLst/>
          </a:prstGeom>
          <a:noFill/>
          <a:ln>
            <a:noFill/>
          </a:ln>
        </p:spPr>
        <p:txBody>
          <a:bodyPr spcFirstLastPara="1" wrap="square" lIns="91425" tIns="45700" rIns="91425" bIns="45700" anchor="t" anchorCtr="0">
            <a:normAutofit/>
          </a:bodyPr>
          <a:lstStyle/>
          <a:p>
            <a:pPr marL="228600" lvl="0" indent="-228600" algn="l" rtl="0">
              <a:lnSpc>
                <a:spcPct val="110000"/>
              </a:lnSpc>
              <a:spcBef>
                <a:spcPts val="0"/>
              </a:spcBef>
              <a:spcAft>
                <a:spcPts val="0"/>
              </a:spcAft>
              <a:buClr>
                <a:schemeClr val="dk1"/>
              </a:buClr>
              <a:buSzPts val="1800"/>
              <a:buChar char="•"/>
            </a:pPr>
            <a:r>
              <a:rPr lang="en-US" dirty="0"/>
              <a:t>Must be registered and pre-qualified to apply for a grant</a:t>
            </a:r>
          </a:p>
          <a:p>
            <a:pPr marL="228600" lvl="0" indent="-228600" algn="l" rtl="0">
              <a:lnSpc>
                <a:spcPct val="110000"/>
              </a:lnSpc>
              <a:spcBef>
                <a:spcPts val="0"/>
              </a:spcBef>
              <a:spcAft>
                <a:spcPts val="0"/>
              </a:spcAft>
              <a:buClr>
                <a:schemeClr val="dk1"/>
              </a:buClr>
              <a:buSzPts val="1800"/>
              <a:buChar char="•"/>
            </a:pPr>
            <a:r>
              <a:rPr lang="en-US" dirty="0"/>
              <a:t>Pre-qualification is dynamic and updated nightly</a:t>
            </a:r>
          </a:p>
          <a:p>
            <a:pPr marL="228600" lvl="0" indent="-228600" algn="l" rtl="0">
              <a:lnSpc>
                <a:spcPct val="110000"/>
              </a:lnSpc>
              <a:spcBef>
                <a:spcPts val="0"/>
              </a:spcBef>
              <a:spcAft>
                <a:spcPts val="0"/>
              </a:spcAft>
              <a:buClr>
                <a:schemeClr val="dk1"/>
              </a:buClr>
              <a:buSzPts val="1800"/>
              <a:buChar char="•"/>
            </a:pPr>
            <a:r>
              <a:rPr lang="en-US" dirty="0"/>
              <a:t>FEIN/UEI/SAM/ILSOS is automatically verified by system</a:t>
            </a:r>
          </a:p>
          <a:p>
            <a:pPr marL="228600" lvl="0" indent="-228600" algn="l" rtl="0">
              <a:lnSpc>
                <a:spcPct val="110000"/>
              </a:lnSpc>
              <a:spcBef>
                <a:spcPts val="0"/>
              </a:spcBef>
              <a:spcAft>
                <a:spcPts val="0"/>
              </a:spcAft>
              <a:buClr>
                <a:schemeClr val="dk1"/>
              </a:buClr>
              <a:buSzPts val="1800"/>
              <a:buChar char="•"/>
            </a:pPr>
            <a:r>
              <a:rPr lang="en-US" dirty="0"/>
              <a:t>Automated emails sent when status changes</a:t>
            </a:r>
            <a:endParaRPr dirty="0"/>
          </a:p>
          <a:p>
            <a:pPr marL="228600" lvl="0" indent="-114300" algn="l" rtl="0">
              <a:lnSpc>
                <a:spcPct val="110000"/>
              </a:lnSpc>
              <a:spcBef>
                <a:spcPts val="1000"/>
              </a:spcBef>
              <a:spcAft>
                <a:spcPts val="0"/>
              </a:spcAft>
              <a:buClr>
                <a:schemeClr val="dk1"/>
              </a:buClr>
              <a:buSzPts val="1800"/>
              <a:buNone/>
            </a:pPr>
            <a:endParaRPr dirty="0"/>
          </a:p>
          <a:p>
            <a:pPr marL="228600" lvl="0" indent="-114300" algn="l" rtl="0">
              <a:lnSpc>
                <a:spcPct val="110000"/>
              </a:lnSpc>
              <a:spcBef>
                <a:spcPts val="1000"/>
              </a:spcBef>
              <a:spcAft>
                <a:spcPts val="0"/>
              </a:spcAft>
              <a:buClr>
                <a:schemeClr val="dk1"/>
              </a:buClr>
              <a:buSzPts val="1800"/>
              <a:buNone/>
            </a:pPr>
            <a:endParaRPr dirty="0"/>
          </a:p>
          <a:p>
            <a:pPr marL="0" lvl="0" indent="0" algn="l" rtl="0">
              <a:lnSpc>
                <a:spcPct val="110000"/>
              </a:lnSpc>
              <a:spcBef>
                <a:spcPts val="1000"/>
              </a:spcBef>
              <a:spcAft>
                <a:spcPts val="0"/>
              </a:spcAft>
              <a:buClr>
                <a:schemeClr val="dk1"/>
              </a:buClr>
              <a:buSzPts val="1800"/>
              <a:buNone/>
            </a:pPr>
            <a:endParaRPr dirty="0"/>
          </a:p>
        </p:txBody>
      </p:sp>
      <p:cxnSp>
        <p:nvCxnSpPr>
          <p:cNvPr id="181" name="Google Shape;181;p12"/>
          <p:cNvCxnSpPr/>
          <p:nvPr/>
        </p:nvCxnSpPr>
        <p:spPr>
          <a:xfrm>
            <a:off x="598999" y="1421457"/>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182" name="Google Shape;182;p12"/>
          <p:cNvPicPr preferRelativeResize="0"/>
          <p:nvPr/>
        </p:nvPicPr>
        <p:blipFill>
          <a:blip r:embed="rId3">
            <a:alphaModFix/>
          </a:blip>
          <a:stretch>
            <a:fillRect/>
          </a:stretch>
        </p:blipFill>
        <p:spPr>
          <a:xfrm>
            <a:off x="4634450" y="1757776"/>
            <a:ext cx="6914775" cy="3595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11" descr="A picture containing tree, outdoor, sky, person&#10;&#10;Description automatically generated"/>
          <p:cNvPicPr preferRelativeResize="0"/>
          <p:nvPr/>
        </p:nvPicPr>
        <p:blipFill rotWithShape="1">
          <a:blip r:embed="rId3">
            <a:alphaModFix/>
          </a:blip>
          <a:srcRect t="16146" r="12720" b="4073"/>
          <a:stretch/>
        </p:blipFill>
        <p:spPr>
          <a:xfrm>
            <a:off x="0" y="0"/>
            <a:ext cx="12192000" cy="6858000"/>
          </a:xfrm>
          <a:prstGeom prst="rect">
            <a:avLst/>
          </a:prstGeom>
          <a:noFill/>
          <a:ln>
            <a:noFill/>
          </a:ln>
        </p:spPr>
      </p:pic>
      <p:sp>
        <p:nvSpPr>
          <p:cNvPr id="171" name="Google Shape;171;p11"/>
          <p:cNvSpPr/>
          <p:nvPr/>
        </p:nvSpPr>
        <p:spPr>
          <a:xfrm rot="-5400000">
            <a:off x="2667001" y="-2667001"/>
            <a:ext cx="6857999" cy="12192000"/>
          </a:xfrm>
          <a:prstGeom prst="rect">
            <a:avLst/>
          </a:prstGeom>
          <a:gradFill>
            <a:gsLst>
              <a:gs pos="0">
                <a:srgbClr val="3B40DC"/>
              </a:gs>
              <a:gs pos="68000">
                <a:srgbClr val="3B40DC">
                  <a:alpha val="0"/>
                </a:srgbClr>
              </a:gs>
              <a:gs pos="100000">
                <a:srgbClr val="3B40DC">
                  <a:alpha val="0"/>
                </a:srgbClr>
              </a:gs>
            </a:gsLst>
            <a:lin ang="6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2" name="Google Shape;172;p11"/>
          <p:cNvSpPr txBox="1">
            <a:spLocks noGrp="1"/>
          </p:cNvSpPr>
          <p:nvPr>
            <p:ph type="title"/>
          </p:nvPr>
        </p:nvSpPr>
        <p:spPr>
          <a:xfrm>
            <a:off x="498880" y="279805"/>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US">
                <a:solidFill>
                  <a:schemeClr val="lt1"/>
                </a:solidFill>
                <a:latin typeface="Arial"/>
                <a:ea typeface="Arial"/>
                <a:cs typeface="Arial"/>
                <a:sym typeface="Arial"/>
              </a:rPr>
              <a:t>State of Illinois Grantee Portal</a:t>
            </a:r>
            <a:endParaRPr/>
          </a:p>
        </p:txBody>
      </p:sp>
      <p:sp>
        <p:nvSpPr>
          <p:cNvPr id="173" name="Google Shape;173;p11"/>
          <p:cNvSpPr txBox="1">
            <a:spLocks noGrp="1"/>
          </p:cNvSpPr>
          <p:nvPr>
            <p:ph type="body" idx="1"/>
          </p:nvPr>
        </p:nvSpPr>
        <p:spPr>
          <a:xfrm>
            <a:off x="498881" y="1712355"/>
            <a:ext cx="5518828" cy="4493892"/>
          </a:xfrm>
          <a:prstGeom prst="rect">
            <a:avLst/>
          </a:prstGeom>
          <a:noFill/>
          <a:ln>
            <a:noFill/>
          </a:ln>
        </p:spPr>
        <p:txBody>
          <a:bodyPr spcFirstLastPara="1" wrap="square" lIns="91425" tIns="45700" rIns="91425" bIns="45700" anchor="t" anchorCtr="0">
            <a:noAutofit/>
          </a:bodyPr>
          <a:lstStyle/>
          <a:p>
            <a:pPr marL="228600" lvl="0" indent="-228600" algn="l" rtl="0">
              <a:lnSpc>
                <a:spcPct val="110000"/>
              </a:lnSpc>
              <a:spcBef>
                <a:spcPts val="0"/>
              </a:spcBef>
              <a:spcAft>
                <a:spcPts val="0"/>
              </a:spcAft>
              <a:buClr>
                <a:schemeClr val="lt1"/>
              </a:buClr>
              <a:buSzPts val="1800"/>
              <a:buChar char="•"/>
            </a:pPr>
            <a:r>
              <a:rPr lang="en-US" dirty="0">
                <a:solidFill>
                  <a:schemeClr val="lt1"/>
                </a:solidFill>
              </a:rPr>
              <a:t>Go to: </a:t>
            </a:r>
            <a:r>
              <a:rPr lang="en-US" u="sng" dirty="0">
                <a:solidFill>
                  <a:schemeClr val="lt1"/>
                </a:solidFill>
                <a:hlinkClick r:id="rId4">
                  <a:extLst>
                    <a:ext uri="{A12FA001-AC4F-418D-AE19-62706E023703}">
                      <ahyp:hlinkClr xmlns:ahyp="http://schemas.microsoft.com/office/drawing/2018/hyperlinkcolor" val="tx"/>
                    </a:ext>
                  </a:extLst>
                </a:hlinkClick>
              </a:rPr>
              <a:t>https://grants.Illinois.gov/portal/</a:t>
            </a:r>
            <a:endParaRPr dirty="0">
              <a:solidFill>
                <a:schemeClr val="lt1"/>
              </a:solidFill>
            </a:endParaRPr>
          </a:p>
          <a:p>
            <a:pPr marL="228600" lvl="0" indent="-228600" algn="l" rtl="0">
              <a:lnSpc>
                <a:spcPct val="110000"/>
              </a:lnSpc>
              <a:spcBef>
                <a:spcPts val="1000"/>
              </a:spcBef>
              <a:spcAft>
                <a:spcPts val="0"/>
              </a:spcAft>
              <a:buClr>
                <a:schemeClr val="lt1"/>
              </a:buClr>
              <a:buSzPts val="1800"/>
              <a:buChar char="•"/>
            </a:pPr>
            <a:r>
              <a:rPr lang="en-US" dirty="0">
                <a:solidFill>
                  <a:schemeClr val="lt1"/>
                </a:solidFill>
              </a:rPr>
              <a:t>Create Account</a:t>
            </a:r>
            <a:endParaRPr dirty="0"/>
          </a:p>
          <a:p>
            <a:pPr marL="228600" lvl="0" indent="-228600" algn="l" rtl="0">
              <a:lnSpc>
                <a:spcPct val="110000"/>
              </a:lnSpc>
              <a:spcBef>
                <a:spcPts val="1000"/>
              </a:spcBef>
              <a:spcAft>
                <a:spcPts val="0"/>
              </a:spcAft>
              <a:buClr>
                <a:schemeClr val="lt1"/>
              </a:buClr>
              <a:buSzPts val="1800"/>
              <a:buChar char="•"/>
            </a:pPr>
            <a:r>
              <a:rPr lang="en-US" dirty="0">
                <a:solidFill>
                  <a:schemeClr val="lt1"/>
                </a:solidFill>
              </a:rPr>
              <a:t>Verify email</a:t>
            </a:r>
            <a:endParaRPr dirty="0"/>
          </a:p>
          <a:p>
            <a:pPr marL="228600" lvl="0" indent="-228600" algn="l" rtl="0">
              <a:lnSpc>
                <a:spcPct val="110000"/>
              </a:lnSpc>
              <a:spcBef>
                <a:spcPts val="1000"/>
              </a:spcBef>
              <a:spcAft>
                <a:spcPts val="0"/>
              </a:spcAft>
              <a:buClr>
                <a:schemeClr val="lt1"/>
              </a:buClr>
              <a:buSzPts val="1800"/>
              <a:buChar char="•"/>
            </a:pPr>
            <a:r>
              <a:rPr lang="en-US" dirty="0">
                <a:solidFill>
                  <a:schemeClr val="lt1"/>
                </a:solidFill>
              </a:rPr>
              <a:t>Go back to: </a:t>
            </a:r>
            <a:r>
              <a:rPr lang="en-US" u="sng" dirty="0">
                <a:solidFill>
                  <a:schemeClr val="lt1"/>
                </a:solidFill>
                <a:hlinkClick r:id="rId4">
                  <a:extLst>
                    <a:ext uri="{A12FA001-AC4F-418D-AE19-62706E023703}">
                      <ahyp:hlinkClr xmlns:ahyp="http://schemas.microsoft.com/office/drawing/2018/hyperlinkcolor" val="tx"/>
                    </a:ext>
                  </a:extLst>
                </a:hlinkClick>
              </a:rPr>
              <a:t>https://grants.Illinois.gov/portal/</a:t>
            </a:r>
            <a:endParaRPr dirty="0">
              <a:solidFill>
                <a:schemeClr val="lt1"/>
              </a:solidFill>
            </a:endParaRPr>
          </a:p>
          <a:p>
            <a:pPr marL="228600" lvl="0" indent="-228600" algn="l" rtl="0">
              <a:lnSpc>
                <a:spcPct val="110000"/>
              </a:lnSpc>
              <a:spcBef>
                <a:spcPts val="1000"/>
              </a:spcBef>
              <a:spcAft>
                <a:spcPts val="0"/>
              </a:spcAft>
              <a:buClr>
                <a:schemeClr val="lt1"/>
              </a:buClr>
              <a:buSzPts val="1800"/>
              <a:buChar char="•"/>
            </a:pPr>
            <a:r>
              <a:rPr lang="en-US" dirty="0">
                <a:solidFill>
                  <a:schemeClr val="lt1"/>
                </a:solidFill>
              </a:rPr>
              <a:t>Sign In Here</a:t>
            </a:r>
            <a:endParaRPr dirty="0"/>
          </a:p>
          <a:p>
            <a:pPr marL="228600" lvl="0" indent="-228600" algn="l" rtl="0">
              <a:lnSpc>
                <a:spcPct val="110000"/>
              </a:lnSpc>
              <a:spcBef>
                <a:spcPts val="1000"/>
              </a:spcBef>
              <a:spcAft>
                <a:spcPts val="0"/>
              </a:spcAft>
              <a:buClr>
                <a:schemeClr val="lt1"/>
              </a:buClr>
              <a:buSzPts val="1800"/>
              <a:buChar char="•"/>
            </a:pPr>
            <a:r>
              <a:rPr lang="en-US" dirty="0">
                <a:solidFill>
                  <a:schemeClr val="lt1"/>
                </a:solidFill>
              </a:rPr>
              <a:t>Read and Accept Usage Terms and Conditions</a:t>
            </a:r>
            <a:endParaRPr dirty="0"/>
          </a:p>
          <a:p>
            <a:pPr marL="228600" lvl="0" indent="-228600" algn="l" rtl="0">
              <a:lnSpc>
                <a:spcPct val="110000"/>
              </a:lnSpc>
              <a:spcBef>
                <a:spcPts val="1000"/>
              </a:spcBef>
              <a:spcAft>
                <a:spcPts val="0"/>
              </a:spcAft>
              <a:buClr>
                <a:schemeClr val="lt1"/>
              </a:buClr>
              <a:buSzPts val="1800"/>
              <a:buChar char="•"/>
            </a:pPr>
            <a:r>
              <a:rPr lang="en-US" dirty="0">
                <a:solidFill>
                  <a:schemeClr val="lt1"/>
                </a:solidFill>
              </a:rPr>
              <a:t>Enter your entity’s UEI</a:t>
            </a:r>
            <a:endParaRPr dirty="0"/>
          </a:p>
          <a:p>
            <a:pPr marL="228600" lvl="0" indent="-228600" algn="l" rtl="0">
              <a:lnSpc>
                <a:spcPct val="110000"/>
              </a:lnSpc>
              <a:spcBef>
                <a:spcPts val="1000"/>
              </a:spcBef>
              <a:spcAft>
                <a:spcPts val="0"/>
              </a:spcAft>
              <a:buClr>
                <a:schemeClr val="lt1"/>
              </a:buClr>
              <a:buSzPts val="1800"/>
              <a:buChar char="•"/>
            </a:pPr>
            <a:r>
              <a:rPr lang="en-US" dirty="0">
                <a:solidFill>
                  <a:schemeClr val="lt1"/>
                </a:solidFill>
              </a:rPr>
              <a:t>Create Grant Account</a:t>
            </a:r>
            <a:endParaRPr dirty="0"/>
          </a:p>
          <a:p>
            <a:pPr marL="0" lvl="0" indent="0" algn="l" rtl="0">
              <a:lnSpc>
                <a:spcPct val="110000"/>
              </a:lnSpc>
              <a:spcBef>
                <a:spcPts val="1000"/>
              </a:spcBef>
              <a:spcAft>
                <a:spcPts val="0"/>
              </a:spcAft>
              <a:buClr>
                <a:schemeClr val="dk1"/>
              </a:buClr>
              <a:buSzPts val="1800"/>
              <a:buNone/>
            </a:pPr>
            <a:endParaRPr dirty="0">
              <a:solidFill>
                <a:schemeClr val="lt1"/>
              </a:solidFill>
            </a:endParaRPr>
          </a:p>
          <a:p>
            <a:pPr marL="0" lvl="0" indent="0" algn="l" rtl="0">
              <a:lnSpc>
                <a:spcPct val="110000"/>
              </a:lnSpc>
              <a:spcBef>
                <a:spcPts val="1000"/>
              </a:spcBef>
              <a:spcAft>
                <a:spcPts val="0"/>
              </a:spcAft>
              <a:buClr>
                <a:schemeClr val="lt1"/>
              </a:buClr>
              <a:buSzPts val="1800"/>
              <a:buNone/>
            </a:pPr>
            <a:r>
              <a:rPr lang="en-US" dirty="0">
                <a:solidFill>
                  <a:schemeClr val="lt1"/>
                </a:solidFill>
              </a:rPr>
              <a:t>Sign into </a:t>
            </a:r>
            <a:r>
              <a:rPr lang="en-US" u="sng" dirty="0">
                <a:solidFill>
                  <a:schemeClr val="lt1"/>
                </a:solidFill>
                <a:hlinkClick r:id="rId4">
                  <a:extLst>
                    <a:ext uri="{A12FA001-AC4F-418D-AE19-62706E023703}">
                      <ahyp:hlinkClr xmlns:ahyp="http://schemas.microsoft.com/office/drawing/2018/hyperlinkcolor" val="tx"/>
                    </a:ext>
                  </a:extLst>
                </a:hlinkClick>
              </a:rPr>
              <a:t>https://grants.Illinois.gov/portal/</a:t>
            </a:r>
            <a:r>
              <a:rPr lang="en-US" dirty="0">
                <a:solidFill>
                  <a:schemeClr val="lt1"/>
                </a:solidFill>
              </a:rPr>
              <a:t> to manage account, etc.</a:t>
            </a:r>
            <a:endParaRPr dirty="0"/>
          </a:p>
          <a:p>
            <a:pPr marL="0" lvl="0" indent="0" algn="l" rtl="0">
              <a:lnSpc>
                <a:spcPct val="110000"/>
              </a:lnSpc>
              <a:spcBef>
                <a:spcPts val="1000"/>
              </a:spcBef>
              <a:spcAft>
                <a:spcPts val="0"/>
              </a:spcAft>
              <a:buClr>
                <a:schemeClr val="dk1"/>
              </a:buClr>
              <a:buSzPts val="1800"/>
              <a:buNone/>
            </a:pPr>
            <a:endParaRPr dirty="0">
              <a:solidFill>
                <a:schemeClr val="lt1"/>
              </a:solidFill>
            </a:endParaRPr>
          </a:p>
          <a:p>
            <a:pPr marL="228600" lvl="0" indent="-114300" algn="l" rtl="0">
              <a:lnSpc>
                <a:spcPct val="110000"/>
              </a:lnSpc>
              <a:spcBef>
                <a:spcPts val="1000"/>
              </a:spcBef>
              <a:spcAft>
                <a:spcPts val="0"/>
              </a:spcAft>
              <a:buClr>
                <a:schemeClr val="dk1"/>
              </a:buClr>
              <a:buSzPts val="1800"/>
              <a:buNone/>
            </a:pPr>
            <a:endParaRPr dirty="0">
              <a:solidFill>
                <a:schemeClr val="lt1"/>
              </a:solidFill>
            </a:endParaRPr>
          </a:p>
          <a:p>
            <a:pPr marL="228600" lvl="0" indent="-114300" algn="l" rtl="0">
              <a:lnSpc>
                <a:spcPct val="110000"/>
              </a:lnSpc>
              <a:spcBef>
                <a:spcPts val="1000"/>
              </a:spcBef>
              <a:spcAft>
                <a:spcPts val="0"/>
              </a:spcAft>
              <a:buClr>
                <a:schemeClr val="dk1"/>
              </a:buClr>
              <a:buSzPts val="1800"/>
              <a:buNone/>
            </a:pPr>
            <a:endParaRPr dirty="0">
              <a:solidFill>
                <a:schemeClr val="lt1"/>
              </a:solidFill>
            </a:endParaRPr>
          </a:p>
          <a:p>
            <a:pPr marL="0" lvl="0" indent="0" algn="l" rtl="0">
              <a:lnSpc>
                <a:spcPct val="110000"/>
              </a:lnSpc>
              <a:spcBef>
                <a:spcPts val="1000"/>
              </a:spcBef>
              <a:spcAft>
                <a:spcPts val="0"/>
              </a:spcAft>
              <a:buClr>
                <a:schemeClr val="dk1"/>
              </a:buClr>
              <a:buSzPts val="1800"/>
              <a:buNone/>
            </a:pPr>
            <a:endParaRPr dirty="0">
              <a:solidFill>
                <a:schemeClr val="lt1"/>
              </a:solidFill>
            </a:endParaRPr>
          </a:p>
        </p:txBody>
      </p:sp>
      <p:cxnSp>
        <p:nvCxnSpPr>
          <p:cNvPr id="174" name="Google Shape;174;p11"/>
          <p:cNvCxnSpPr/>
          <p:nvPr/>
        </p:nvCxnSpPr>
        <p:spPr>
          <a:xfrm>
            <a:off x="596155" y="1403216"/>
            <a:ext cx="252920" cy="0"/>
          </a:xfrm>
          <a:prstGeom prst="straightConnector1">
            <a:avLst/>
          </a:prstGeom>
          <a:noFill/>
          <a:ln w="60325" cap="flat" cmpd="sng">
            <a:solidFill>
              <a:schemeClr val="lt1"/>
            </a:solidFill>
            <a:prstDash val="solid"/>
            <a:miter lim="800000"/>
            <a:headEnd type="none" w="sm" len="sm"/>
            <a:tailEnd type="none" w="sm" len="sm"/>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3"/>
          <p:cNvSpPr txBox="1">
            <a:spLocks noGrp="1"/>
          </p:cNvSpPr>
          <p:nvPr>
            <p:ph type="title"/>
          </p:nvPr>
        </p:nvSpPr>
        <p:spPr>
          <a:xfrm>
            <a:off x="513860" y="277368"/>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Arial"/>
              <a:buNone/>
            </a:pPr>
            <a:r>
              <a:rPr lang="en-US">
                <a:latin typeface="Arial"/>
                <a:ea typeface="Arial"/>
                <a:cs typeface="Arial"/>
                <a:sym typeface="Arial"/>
              </a:rPr>
              <a:t>Competitive Grant Lifecycle</a:t>
            </a:r>
            <a:endParaRPr/>
          </a:p>
        </p:txBody>
      </p:sp>
      <p:grpSp>
        <p:nvGrpSpPr>
          <p:cNvPr id="188" name="Google Shape;188;p13"/>
          <p:cNvGrpSpPr/>
          <p:nvPr/>
        </p:nvGrpSpPr>
        <p:grpSpPr>
          <a:xfrm>
            <a:off x="681274" y="1383150"/>
            <a:ext cx="10596388" cy="1420981"/>
            <a:chOff x="7923" y="55796"/>
            <a:chExt cx="9007470" cy="1420981"/>
          </a:xfrm>
        </p:grpSpPr>
        <p:sp>
          <p:nvSpPr>
            <p:cNvPr id="189" name="Google Shape;189;p13"/>
            <p:cNvSpPr/>
            <p:nvPr/>
          </p:nvSpPr>
          <p:spPr>
            <a:xfrm>
              <a:off x="7923" y="55796"/>
              <a:ext cx="2368301" cy="1420981"/>
            </a:xfrm>
            <a:prstGeom prst="roundRect">
              <a:avLst>
                <a:gd name="adj" fmla="val 10000"/>
              </a:avLst>
            </a:prstGeom>
            <a:solidFill>
              <a:srgbClr val="3B40D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3"/>
            <p:cNvSpPr txBox="1"/>
            <p:nvPr/>
          </p:nvSpPr>
          <p:spPr>
            <a:xfrm>
              <a:off x="49542" y="97415"/>
              <a:ext cx="2285063" cy="133774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Pre-Award Requirements</a:t>
              </a:r>
              <a:endParaRPr/>
            </a:p>
          </p:txBody>
        </p:sp>
        <p:sp>
          <p:nvSpPr>
            <p:cNvPr id="191" name="Google Shape;191;p13"/>
            <p:cNvSpPr/>
            <p:nvPr/>
          </p:nvSpPr>
          <p:spPr>
            <a:xfrm>
              <a:off x="2640030" y="472617"/>
              <a:ext cx="559266" cy="587338"/>
            </a:xfrm>
            <a:prstGeom prst="rightArrow">
              <a:avLst>
                <a:gd name="adj1" fmla="val 60000"/>
                <a:gd name="adj2" fmla="val 50000"/>
              </a:avLst>
            </a:prstGeom>
            <a:solidFill>
              <a:srgbClr val="3B4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3"/>
            <p:cNvSpPr txBox="1"/>
            <p:nvPr/>
          </p:nvSpPr>
          <p:spPr>
            <a:xfrm>
              <a:off x="2640030" y="590085"/>
              <a:ext cx="391486" cy="35240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500"/>
                <a:buFont typeface="Arial"/>
                <a:buNone/>
              </a:pPr>
              <a:endParaRPr sz="1500">
                <a:solidFill>
                  <a:schemeClr val="lt1"/>
                </a:solidFill>
                <a:latin typeface="Arial"/>
                <a:ea typeface="Arial"/>
                <a:cs typeface="Arial"/>
                <a:sym typeface="Arial"/>
              </a:endParaRPr>
            </a:p>
          </p:txBody>
        </p:sp>
        <p:sp>
          <p:nvSpPr>
            <p:cNvPr id="193" name="Google Shape;193;p13"/>
            <p:cNvSpPr/>
            <p:nvPr/>
          </p:nvSpPr>
          <p:spPr>
            <a:xfrm>
              <a:off x="3431445" y="55796"/>
              <a:ext cx="2368301" cy="1420981"/>
            </a:xfrm>
            <a:prstGeom prst="roundRect">
              <a:avLst>
                <a:gd name="adj" fmla="val 10000"/>
              </a:avLst>
            </a:prstGeom>
            <a:solidFill>
              <a:srgbClr val="3B40D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3"/>
            <p:cNvSpPr txBox="1"/>
            <p:nvPr/>
          </p:nvSpPr>
          <p:spPr>
            <a:xfrm>
              <a:off x="3473064" y="97415"/>
              <a:ext cx="2285063" cy="133774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Application Submission/Review</a:t>
              </a:r>
              <a:endParaRPr/>
            </a:p>
          </p:txBody>
        </p:sp>
        <p:sp>
          <p:nvSpPr>
            <p:cNvPr id="195" name="Google Shape;195;p13"/>
            <p:cNvSpPr/>
            <p:nvPr/>
          </p:nvSpPr>
          <p:spPr>
            <a:xfrm>
              <a:off x="6011583" y="472617"/>
              <a:ext cx="449092" cy="587338"/>
            </a:xfrm>
            <a:prstGeom prst="rightArrow">
              <a:avLst>
                <a:gd name="adj1" fmla="val 60000"/>
                <a:gd name="adj2" fmla="val 50000"/>
              </a:avLst>
            </a:prstGeom>
            <a:solidFill>
              <a:srgbClr val="3B4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3"/>
            <p:cNvSpPr txBox="1"/>
            <p:nvPr/>
          </p:nvSpPr>
          <p:spPr>
            <a:xfrm>
              <a:off x="6011583" y="590085"/>
              <a:ext cx="314364" cy="35240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500"/>
                <a:buFont typeface="Arial"/>
                <a:buNone/>
              </a:pPr>
              <a:endParaRPr sz="1500">
                <a:solidFill>
                  <a:schemeClr val="lt1"/>
                </a:solidFill>
                <a:latin typeface="Arial"/>
                <a:ea typeface="Arial"/>
                <a:cs typeface="Arial"/>
                <a:sym typeface="Arial"/>
              </a:endParaRPr>
            </a:p>
          </p:txBody>
        </p:sp>
        <p:sp>
          <p:nvSpPr>
            <p:cNvPr id="197" name="Google Shape;197;p13"/>
            <p:cNvSpPr/>
            <p:nvPr/>
          </p:nvSpPr>
          <p:spPr>
            <a:xfrm>
              <a:off x="6647092" y="55796"/>
              <a:ext cx="2368301" cy="1420981"/>
            </a:xfrm>
            <a:prstGeom prst="roundRect">
              <a:avLst>
                <a:gd name="adj" fmla="val 10000"/>
              </a:avLst>
            </a:prstGeom>
            <a:solidFill>
              <a:srgbClr val="3B40D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3"/>
            <p:cNvSpPr txBox="1"/>
            <p:nvPr/>
          </p:nvSpPr>
          <p:spPr>
            <a:xfrm>
              <a:off x="6688711" y="97415"/>
              <a:ext cx="2285063" cy="133774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Active Grant</a:t>
              </a:r>
              <a:endParaRPr/>
            </a:p>
          </p:txBody>
        </p:sp>
      </p:grpSp>
      <p:sp>
        <p:nvSpPr>
          <p:cNvPr id="199" name="Google Shape;199;p13"/>
          <p:cNvSpPr txBox="1"/>
          <p:nvPr/>
        </p:nvSpPr>
        <p:spPr>
          <a:xfrm>
            <a:off x="673356" y="2873890"/>
            <a:ext cx="2634050" cy="3323987"/>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Valid UEI number</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Current SAM.gov account</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Not be on the Federal Excluded Parties list</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Be in Good Standing with the Illinois Secretary of State</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Not be on the IL Stop Payment List</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Fiscal and Administrative Risk Assessment</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en-US" sz="1400" dirty="0">
                <a:solidFill>
                  <a:schemeClr val="dk1"/>
                </a:solidFill>
                <a:latin typeface="Arial"/>
                <a:ea typeface="Arial"/>
                <a:cs typeface="Arial"/>
                <a:sym typeface="Arial"/>
              </a:rPr>
              <a:t>NOTE: can all be found at grants.Illinois.gov/portal </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p:txBody>
      </p:sp>
      <p:sp>
        <p:nvSpPr>
          <p:cNvPr id="200" name="Google Shape;200;p13"/>
          <p:cNvSpPr txBox="1"/>
          <p:nvPr/>
        </p:nvSpPr>
        <p:spPr>
          <a:xfrm>
            <a:off x="4765017" y="2923540"/>
            <a:ext cx="2832300" cy="28938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Merit Review Committee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Programmatic Risk Assessment Questionnaire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Accepted Applicants will Receive Notice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Grant Agreement Execution</a:t>
            </a:r>
            <a:endParaRPr/>
          </a:p>
          <a:p>
            <a:pPr marL="285750" marR="0" lvl="0" indent="-19685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US" sz="1400">
                <a:solidFill>
                  <a:schemeClr val="dk1"/>
                </a:solidFill>
                <a:latin typeface="Arial"/>
                <a:ea typeface="Arial"/>
                <a:cs typeface="Arial"/>
                <a:sym typeface="Arial"/>
              </a:rPr>
              <a:t>NOTE: application and information above can be found on the Catalog of State Financial Assistance (CSFA) or DCEO staff for direct grants</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201" name="Google Shape;201;p13"/>
          <p:cNvSpPr txBox="1"/>
          <p:nvPr/>
        </p:nvSpPr>
        <p:spPr>
          <a:xfrm>
            <a:off x="8685681" y="2923540"/>
            <a:ext cx="2511600" cy="18162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Grant funds are paid on a reimbursement basis, except an initial working capital advance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Grant funds will be disbursed upon approval of expenditure reports</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202" name="Google Shape;202;p13"/>
          <p:cNvSpPr/>
          <p:nvPr/>
        </p:nvSpPr>
        <p:spPr>
          <a:xfrm>
            <a:off x="4594678" y="1233856"/>
            <a:ext cx="3002700" cy="4875900"/>
          </a:xfrm>
          <a:prstGeom prst="rect">
            <a:avLst/>
          </a:prstGeom>
          <a:noFill/>
          <a:ln w="476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4"/>
          <p:cNvSpPr txBox="1">
            <a:spLocks noGrp="1"/>
          </p:cNvSpPr>
          <p:nvPr>
            <p:ph type="title"/>
          </p:nvPr>
        </p:nvSpPr>
        <p:spPr>
          <a:xfrm>
            <a:off x="5902983" y="277369"/>
            <a:ext cx="7474172" cy="108869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Before you Apply:</a:t>
            </a:r>
            <a:endParaRPr/>
          </a:p>
        </p:txBody>
      </p:sp>
      <p:sp>
        <p:nvSpPr>
          <p:cNvPr id="208" name="Google Shape;208;p14"/>
          <p:cNvSpPr txBox="1">
            <a:spLocks noGrp="1"/>
          </p:cNvSpPr>
          <p:nvPr>
            <p:ph type="body" idx="1"/>
          </p:nvPr>
        </p:nvSpPr>
        <p:spPr>
          <a:xfrm>
            <a:off x="5902983" y="1618985"/>
            <a:ext cx="5518827" cy="4514176"/>
          </a:xfrm>
          <a:prstGeom prst="rect">
            <a:avLst/>
          </a:prstGeom>
          <a:noFill/>
          <a:ln>
            <a:noFill/>
          </a:ln>
        </p:spPr>
        <p:txBody>
          <a:bodyPr spcFirstLastPara="1" wrap="square" lIns="91425" tIns="45700" rIns="91425" bIns="45700" anchor="t" anchorCtr="0">
            <a:normAutofit/>
          </a:bodyPr>
          <a:lstStyle/>
          <a:p>
            <a:pPr marL="228600" lvl="0" indent="-244475" algn="l" rtl="0">
              <a:lnSpc>
                <a:spcPct val="110000"/>
              </a:lnSpc>
              <a:spcBef>
                <a:spcPts val="0"/>
              </a:spcBef>
              <a:spcAft>
                <a:spcPts val="0"/>
              </a:spcAft>
              <a:buClr>
                <a:schemeClr val="dk1"/>
              </a:buClr>
              <a:buSzPts val="2050"/>
              <a:buChar char="•"/>
            </a:pPr>
            <a:r>
              <a:rPr lang="en-US" sz="2050"/>
              <a:t>Read the entire Notice of Funding Opportunity</a:t>
            </a:r>
            <a:endParaRPr sz="2050"/>
          </a:p>
          <a:p>
            <a:pPr marL="685800" lvl="1" indent="-257175" algn="l" rtl="0">
              <a:lnSpc>
                <a:spcPct val="110000"/>
              </a:lnSpc>
              <a:spcBef>
                <a:spcPts val="500"/>
              </a:spcBef>
              <a:spcAft>
                <a:spcPts val="0"/>
              </a:spcAft>
              <a:buClr>
                <a:schemeClr val="dk1"/>
              </a:buClr>
              <a:buSzPts val="2050"/>
              <a:buChar char="•"/>
            </a:pPr>
            <a:r>
              <a:rPr lang="en-US" sz="2050"/>
              <a:t>Procurement requirements</a:t>
            </a:r>
            <a:endParaRPr sz="2050"/>
          </a:p>
          <a:p>
            <a:pPr marL="685800" lvl="1" indent="-257175" algn="l" rtl="0">
              <a:lnSpc>
                <a:spcPct val="110000"/>
              </a:lnSpc>
              <a:spcBef>
                <a:spcPts val="500"/>
              </a:spcBef>
              <a:spcAft>
                <a:spcPts val="0"/>
              </a:spcAft>
              <a:buClr>
                <a:schemeClr val="dk1"/>
              </a:buClr>
              <a:buSzPts val="2050"/>
              <a:buChar char="•"/>
            </a:pPr>
            <a:r>
              <a:rPr lang="en-US" sz="2050"/>
              <a:t>Audit requirements</a:t>
            </a:r>
            <a:endParaRPr sz="2050"/>
          </a:p>
          <a:p>
            <a:pPr marL="685800" lvl="1" indent="-257175" algn="l" rtl="0">
              <a:lnSpc>
                <a:spcPct val="110000"/>
              </a:lnSpc>
              <a:spcBef>
                <a:spcPts val="500"/>
              </a:spcBef>
              <a:spcAft>
                <a:spcPts val="0"/>
              </a:spcAft>
              <a:buClr>
                <a:schemeClr val="dk1"/>
              </a:buClr>
              <a:buSzPts val="2050"/>
              <a:buChar char="•"/>
            </a:pPr>
            <a:r>
              <a:rPr lang="en-US" sz="2050"/>
              <a:t>Eligible use of funds</a:t>
            </a:r>
            <a:endParaRPr sz="2050"/>
          </a:p>
          <a:p>
            <a:pPr marL="685800" lvl="1" indent="-257175" algn="l" rtl="0">
              <a:lnSpc>
                <a:spcPct val="110000"/>
              </a:lnSpc>
              <a:spcBef>
                <a:spcPts val="500"/>
              </a:spcBef>
              <a:spcAft>
                <a:spcPts val="0"/>
              </a:spcAft>
              <a:buClr>
                <a:schemeClr val="dk1"/>
              </a:buClr>
              <a:buSzPts val="2050"/>
              <a:buChar char="•"/>
            </a:pPr>
            <a:r>
              <a:rPr lang="en-US" sz="2050"/>
              <a:t>Goals of the program</a:t>
            </a:r>
            <a:endParaRPr sz="2050"/>
          </a:p>
          <a:p>
            <a:pPr marL="228600" lvl="0" indent="-244475" algn="l" rtl="0">
              <a:lnSpc>
                <a:spcPct val="110000"/>
              </a:lnSpc>
              <a:spcBef>
                <a:spcPts val="1000"/>
              </a:spcBef>
              <a:spcAft>
                <a:spcPts val="0"/>
              </a:spcAft>
              <a:buClr>
                <a:schemeClr val="dk1"/>
              </a:buClr>
              <a:buSzPts val="2050"/>
              <a:buChar char="•"/>
            </a:pPr>
            <a:r>
              <a:rPr lang="en-US" sz="2050"/>
              <a:t>Assess your organization’s internal tracking system</a:t>
            </a:r>
            <a:endParaRPr sz="2050"/>
          </a:p>
          <a:p>
            <a:pPr marL="228600" lvl="0" indent="-244475" algn="l" rtl="0">
              <a:lnSpc>
                <a:spcPct val="110000"/>
              </a:lnSpc>
              <a:spcBef>
                <a:spcPts val="1000"/>
              </a:spcBef>
              <a:spcAft>
                <a:spcPts val="0"/>
              </a:spcAft>
              <a:buClr>
                <a:schemeClr val="dk1"/>
              </a:buClr>
              <a:buSzPts val="2050"/>
              <a:buChar char="•"/>
            </a:pPr>
            <a:r>
              <a:rPr lang="en-US" sz="2050"/>
              <a:t>Assess your organization’s capacity to manage program and report outcomes</a:t>
            </a:r>
            <a:endParaRPr sz="2050"/>
          </a:p>
          <a:p>
            <a:pPr marL="228600" lvl="0" indent="-244475" algn="l" rtl="0">
              <a:lnSpc>
                <a:spcPct val="110000"/>
              </a:lnSpc>
              <a:spcBef>
                <a:spcPts val="1000"/>
              </a:spcBef>
              <a:spcAft>
                <a:spcPts val="0"/>
              </a:spcAft>
              <a:buClr>
                <a:schemeClr val="dk1"/>
              </a:buClr>
              <a:buSzPts val="2050"/>
              <a:buChar char="•"/>
            </a:pPr>
            <a:r>
              <a:rPr lang="en-US" sz="2050"/>
              <a:t>Ask questions!</a:t>
            </a:r>
            <a:endParaRPr sz="2050"/>
          </a:p>
        </p:txBody>
      </p:sp>
      <p:cxnSp>
        <p:nvCxnSpPr>
          <p:cNvPr id="209" name="Google Shape;209;p14"/>
          <p:cNvCxnSpPr/>
          <p:nvPr/>
        </p:nvCxnSpPr>
        <p:spPr>
          <a:xfrm>
            <a:off x="6000258" y="1322959"/>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210" name="Google Shape;210;p14" descr="A picture containing indoor&#10;&#10;Description automatically generated"/>
          <p:cNvPicPr preferRelativeResize="0"/>
          <p:nvPr/>
        </p:nvPicPr>
        <p:blipFill rotWithShape="1">
          <a:blip r:embed="rId3">
            <a:alphaModFix/>
          </a:blip>
          <a:srcRect t="6197" b="9987"/>
          <a:stretch/>
        </p:blipFill>
        <p:spPr>
          <a:xfrm>
            <a:off x="-19455" y="0"/>
            <a:ext cx="5532541"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5"/>
          <p:cNvSpPr txBox="1">
            <a:spLocks noGrp="1"/>
          </p:cNvSpPr>
          <p:nvPr>
            <p:ph type="title"/>
          </p:nvPr>
        </p:nvSpPr>
        <p:spPr>
          <a:xfrm>
            <a:off x="513857" y="277368"/>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Arial"/>
              <a:buNone/>
            </a:pPr>
            <a:r>
              <a:rPr lang="en-US">
                <a:latin typeface="Arial"/>
                <a:ea typeface="Arial"/>
                <a:cs typeface="Arial"/>
                <a:sym typeface="Arial"/>
              </a:rPr>
              <a:t>Competitive Grant Lifecycle</a:t>
            </a:r>
            <a:endParaRPr/>
          </a:p>
        </p:txBody>
      </p:sp>
      <p:grpSp>
        <p:nvGrpSpPr>
          <p:cNvPr id="216" name="Google Shape;216;p15"/>
          <p:cNvGrpSpPr/>
          <p:nvPr/>
        </p:nvGrpSpPr>
        <p:grpSpPr>
          <a:xfrm>
            <a:off x="681275" y="1383150"/>
            <a:ext cx="10463077" cy="1420981"/>
            <a:chOff x="7923" y="55796"/>
            <a:chExt cx="9007470" cy="1420981"/>
          </a:xfrm>
        </p:grpSpPr>
        <p:sp>
          <p:nvSpPr>
            <p:cNvPr id="217" name="Google Shape;217;p15"/>
            <p:cNvSpPr/>
            <p:nvPr/>
          </p:nvSpPr>
          <p:spPr>
            <a:xfrm>
              <a:off x="7923" y="55796"/>
              <a:ext cx="2368301" cy="1420981"/>
            </a:xfrm>
            <a:prstGeom prst="roundRect">
              <a:avLst>
                <a:gd name="adj" fmla="val 10000"/>
              </a:avLst>
            </a:prstGeom>
            <a:solidFill>
              <a:srgbClr val="3B40D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5"/>
            <p:cNvSpPr txBox="1"/>
            <p:nvPr/>
          </p:nvSpPr>
          <p:spPr>
            <a:xfrm>
              <a:off x="49542" y="97415"/>
              <a:ext cx="2285063" cy="133774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Pre-Award Requirements</a:t>
              </a:r>
              <a:endParaRPr/>
            </a:p>
          </p:txBody>
        </p:sp>
        <p:sp>
          <p:nvSpPr>
            <p:cNvPr id="219" name="Google Shape;219;p15"/>
            <p:cNvSpPr/>
            <p:nvPr/>
          </p:nvSpPr>
          <p:spPr>
            <a:xfrm>
              <a:off x="2640030" y="472617"/>
              <a:ext cx="559266" cy="587338"/>
            </a:xfrm>
            <a:prstGeom prst="rightArrow">
              <a:avLst>
                <a:gd name="adj1" fmla="val 60000"/>
                <a:gd name="adj2" fmla="val 50000"/>
              </a:avLst>
            </a:prstGeom>
            <a:solidFill>
              <a:srgbClr val="3B4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5"/>
            <p:cNvSpPr txBox="1"/>
            <p:nvPr/>
          </p:nvSpPr>
          <p:spPr>
            <a:xfrm>
              <a:off x="2640030" y="590085"/>
              <a:ext cx="391486" cy="35240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500"/>
                <a:buFont typeface="Arial"/>
                <a:buNone/>
              </a:pPr>
              <a:endParaRPr sz="1500">
                <a:solidFill>
                  <a:schemeClr val="lt1"/>
                </a:solidFill>
                <a:latin typeface="Arial"/>
                <a:ea typeface="Arial"/>
                <a:cs typeface="Arial"/>
                <a:sym typeface="Arial"/>
              </a:endParaRPr>
            </a:p>
          </p:txBody>
        </p:sp>
        <p:sp>
          <p:nvSpPr>
            <p:cNvPr id="221" name="Google Shape;221;p15"/>
            <p:cNvSpPr/>
            <p:nvPr/>
          </p:nvSpPr>
          <p:spPr>
            <a:xfrm>
              <a:off x="3431445" y="55796"/>
              <a:ext cx="2368301" cy="1420981"/>
            </a:xfrm>
            <a:prstGeom prst="roundRect">
              <a:avLst>
                <a:gd name="adj" fmla="val 10000"/>
              </a:avLst>
            </a:prstGeom>
            <a:solidFill>
              <a:srgbClr val="3B40D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5"/>
            <p:cNvSpPr txBox="1"/>
            <p:nvPr/>
          </p:nvSpPr>
          <p:spPr>
            <a:xfrm>
              <a:off x="3473064" y="97415"/>
              <a:ext cx="2285063" cy="133774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Application Submission/Review</a:t>
              </a:r>
              <a:endParaRPr/>
            </a:p>
          </p:txBody>
        </p:sp>
        <p:sp>
          <p:nvSpPr>
            <p:cNvPr id="223" name="Google Shape;223;p15"/>
            <p:cNvSpPr/>
            <p:nvPr/>
          </p:nvSpPr>
          <p:spPr>
            <a:xfrm>
              <a:off x="6011583" y="472617"/>
              <a:ext cx="449092" cy="587338"/>
            </a:xfrm>
            <a:prstGeom prst="rightArrow">
              <a:avLst>
                <a:gd name="adj1" fmla="val 60000"/>
                <a:gd name="adj2" fmla="val 50000"/>
              </a:avLst>
            </a:prstGeom>
            <a:solidFill>
              <a:srgbClr val="3B4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5"/>
            <p:cNvSpPr txBox="1"/>
            <p:nvPr/>
          </p:nvSpPr>
          <p:spPr>
            <a:xfrm>
              <a:off x="6011583" y="590085"/>
              <a:ext cx="314364" cy="35240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500"/>
                <a:buFont typeface="Arial"/>
                <a:buNone/>
              </a:pPr>
              <a:endParaRPr sz="1500">
                <a:solidFill>
                  <a:schemeClr val="lt1"/>
                </a:solidFill>
                <a:latin typeface="Arial"/>
                <a:ea typeface="Arial"/>
                <a:cs typeface="Arial"/>
                <a:sym typeface="Arial"/>
              </a:endParaRPr>
            </a:p>
          </p:txBody>
        </p:sp>
        <p:sp>
          <p:nvSpPr>
            <p:cNvPr id="225" name="Google Shape;225;p15"/>
            <p:cNvSpPr/>
            <p:nvPr/>
          </p:nvSpPr>
          <p:spPr>
            <a:xfrm>
              <a:off x="6647092" y="55796"/>
              <a:ext cx="2368301" cy="1420981"/>
            </a:xfrm>
            <a:prstGeom prst="roundRect">
              <a:avLst>
                <a:gd name="adj" fmla="val 10000"/>
              </a:avLst>
            </a:prstGeom>
            <a:solidFill>
              <a:srgbClr val="3B40DC"/>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5"/>
            <p:cNvSpPr txBox="1"/>
            <p:nvPr/>
          </p:nvSpPr>
          <p:spPr>
            <a:xfrm>
              <a:off x="6688711" y="97415"/>
              <a:ext cx="2285063" cy="1337743"/>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a:solidFill>
                    <a:schemeClr val="lt1"/>
                  </a:solidFill>
                  <a:latin typeface="Arial"/>
                  <a:ea typeface="Arial"/>
                  <a:cs typeface="Arial"/>
                  <a:sym typeface="Arial"/>
                </a:rPr>
                <a:t>Active Grant</a:t>
              </a:r>
              <a:endParaRPr/>
            </a:p>
          </p:txBody>
        </p:sp>
      </p:grpSp>
      <p:sp>
        <p:nvSpPr>
          <p:cNvPr id="227" name="Google Shape;227;p15"/>
          <p:cNvSpPr txBox="1"/>
          <p:nvPr/>
        </p:nvSpPr>
        <p:spPr>
          <a:xfrm>
            <a:off x="673353" y="2873890"/>
            <a:ext cx="2634050" cy="3323987"/>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Valid UEI number</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Current SAM.gov account</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Not be on the Federal Excluded Parties list</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Be in Good Standing with the Illinois Secretary of State</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Not be on the IL Stop Payment List</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Arial"/>
                <a:ea typeface="Arial"/>
                <a:cs typeface="Arial"/>
                <a:sym typeface="Arial"/>
              </a:rPr>
              <a:t>Fiscal and Administrative Risk Assessment</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en-US" sz="1400" dirty="0">
                <a:solidFill>
                  <a:schemeClr val="dk1"/>
                </a:solidFill>
                <a:latin typeface="Arial"/>
                <a:ea typeface="Arial"/>
                <a:cs typeface="Arial"/>
                <a:sym typeface="Arial"/>
              </a:rPr>
              <a:t>NOTE: can all be found at grants.Illinois.gov/portal </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p:txBody>
      </p:sp>
      <p:sp>
        <p:nvSpPr>
          <p:cNvPr id="228" name="Google Shape;228;p15"/>
          <p:cNvSpPr txBox="1"/>
          <p:nvPr/>
        </p:nvSpPr>
        <p:spPr>
          <a:xfrm>
            <a:off x="4679814" y="2923540"/>
            <a:ext cx="2832300" cy="28938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Merit Review Committee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Programmatic Risk Assessment Questionnaire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Accepted Applicants will Receive Notice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Grant Agreement Execution</a:t>
            </a:r>
            <a:endParaRPr/>
          </a:p>
          <a:p>
            <a:pPr marL="285750" marR="0" lvl="0" indent="-19685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a:p>
            <a:pPr marL="0" marR="0" lvl="0" indent="0" algn="l" rtl="0">
              <a:spcBef>
                <a:spcPts val="0"/>
              </a:spcBef>
              <a:spcAft>
                <a:spcPts val="0"/>
              </a:spcAft>
              <a:buNone/>
            </a:pPr>
            <a:r>
              <a:rPr lang="en-US" sz="1400">
                <a:solidFill>
                  <a:schemeClr val="dk1"/>
                </a:solidFill>
                <a:latin typeface="Arial"/>
                <a:ea typeface="Arial"/>
                <a:cs typeface="Arial"/>
                <a:sym typeface="Arial"/>
              </a:rPr>
              <a:t>NOTE: application and information above can be found on the Catalog of State Financial Assistance (CSFA) or DCEO staff for direct grants</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229" name="Google Shape;229;p15"/>
          <p:cNvSpPr txBox="1"/>
          <p:nvPr/>
        </p:nvSpPr>
        <p:spPr>
          <a:xfrm>
            <a:off x="8494491" y="2923540"/>
            <a:ext cx="2511600" cy="18162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Grant funds are paid on a reimbursement basis, except an initial working capital advance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Grant funds will be disbursed upon approval of expenditure reports</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230" name="Google Shape;230;p15"/>
          <p:cNvSpPr/>
          <p:nvPr/>
        </p:nvSpPr>
        <p:spPr>
          <a:xfrm>
            <a:off x="8204124" y="1214700"/>
            <a:ext cx="3092400" cy="4428600"/>
          </a:xfrm>
          <a:prstGeom prst="rect">
            <a:avLst/>
          </a:prstGeom>
          <a:noFill/>
          <a:ln w="4762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6"/>
          <p:cNvSpPr txBox="1">
            <a:spLocks noGrp="1"/>
          </p:cNvSpPr>
          <p:nvPr>
            <p:ph type="title"/>
          </p:nvPr>
        </p:nvSpPr>
        <p:spPr>
          <a:xfrm>
            <a:off x="513861" y="277369"/>
            <a:ext cx="7474172" cy="108869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Active Grant Requirements</a:t>
            </a:r>
            <a:endParaRPr/>
          </a:p>
        </p:txBody>
      </p:sp>
      <p:sp>
        <p:nvSpPr>
          <p:cNvPr id="236" name="Google Shape;236;p16"/>
          <p:cNvSpPr txBox="1">
            <a:spLocks noGrp="1"/>
          </p:cNvSpPr>
          <p:nvPr>
            <p:ph type="body" idx="1"/>
          </p:nvPr>
        </p:nvSpPr>
        <p:spPr>
          <a:xfrm>
            <a:off x="513851" y="1638450"/>
            <a:ext cx="5518800" cy="3773400"/>
          </a:xfrm>
          <a:prstGeom prst="rect">
            <a:avLst/>
          </a:prstGeom>
          <a:noFill/>
          <a:ln>
            <a:noFill/>
          </a:ln>
        </p:spPr>
        <p:txBody>
          <a:bodyPr spcFirstLastPara="1" wrap="square" lIns="91425" tIns="45700" rIns="91425" bIns="45700" anchor="t" anchorCtr="0">
            <a:normAutofit/>
          </a:bodyPr>
          <a:lstStyle/>
          <a:p>
            <a:pPr marL="228600" lvl="0" indent="-228600" algn="l" rtl="0">
              <a:lnSpc>
                <a:spcPct val="110000"/>
              </a:lnSpc>
              <a:spcBef>
                <a:spcPts val="0"/>
              </a:spcBef>
              <a:spcAft>
                <a:spcPts val="0"/>
              </a:spcAft>
              <a:buClr>
                <a:schemeClr val="dk1"/>
              </a:buClr>
              <a:buSzPts val="1800"/>
              <a:buChar char="•"/>
            </a:pPr>
            <a:r>
              <a:rPr lang="en-US"/>
              <a:t>Periodic Financial Report (outside Grantee Portal)</a:t>
            </a:r>
            <a:endParaRPr/>
          </a:p>
          <a:p>
            <a:pPr marL="228600" lvl="0" indent="-228600" algn="l" rtl="0">
              <a:lnSpc>
                <a:spcPct val="110000"/>
              </a:lnSpc>
              <a:spcBef>
                <a:spcPts val="1000"/>
              </a:spcBef>
              <a:spcAft>
                <a:spcPts val="0"/>
              </a:spcAft>
              <a:buClr>
                <a:schemeClr val="dk1"/>
              </a:buClr>
              <a:buSzPts val="1800"/>
              <a:buChar char="•"/>
            </a:pPr>
            <a:r>
              <a:rPr lang="en-US"/>
              <a:t>Periodic Performance Report (outside Grantee Portal)</a:t>
            </a:r>
            <a:endParaRPr/>
          </a:p>
          <a:p>
            <a:pPr marL="228600" lvl="0" indent="-228600" algn="l" rtl="0">
              <a:lnSpc>
                <a:spcPct val="110000"/>
              </a:lnSpc>
              <a:spcBef>
                <a:spcPts val="1000"/>
              </a:spcBef>
              <a:spcAft>
                <a:spcPts val="0"/>
              </a:spcAft>
              <a:buClr>
                <a:schemeClr val="dk1"/>
              </a:buClr>
              <a:buSzPts val="1800"/>
              <a:buChar char="•"/>
            </a:pPr>
            <a:r>
              <a:rPr lang="en-US"/>
              <a:t>Consolidated Year End Financial Statement and Audit (in Grantee Portal)</a:t>
            </a:r>
            <a:endParaRPr/>
          </a:p>
        </p:txBody>
      </p:sp>
      <p:cxnSp>
        <p:nvCxnSpPr>
          <p:cNvPr id="237" name="Google Shape;237;p16"/>
          <p:cNvCxnSpPr/>
          <p:nvPr/>
        </p:nvCxnSpPr>
        <p:spPr>
          <a:xfrm>
            <a:off x="611136" y="1322959"/>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238" name="Google Shape;238;p16"/>
          <p:cNvPicPr preferRelativeResize="0"/>
          <p:nvPr/>
        </p:nvPicPr>
        <p:blipFill rotWithShape="1">
          <a:blip r:embed="rId3">
            <a:alphaModFix/>
          </a:blip>
          <a:srcRect t="6844" b="6844"/>
          <a:stretch/>
        </p:blipFill>
        <p:spPr>
          <a:xfrm>
            <a:off x="6896100" y="0"/>
            <a:ext cx="5295900" cy="68579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7"/>
          <p:cNvSpPr txBox="1">
            <a:spLocks noGrp="1"/>
          </p:cNvSpPr>
          <p:nvPr>
            <p:ph type="title"/>
          </p:nvPr>
        </p:nvSpPr>
        <p:spPr>
          <a:xfrm>
            <a:off x="507374" y="279805"/>
            <a:ext cx="7474172" cy="108869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Audit Types and Submission Deadlines</a:t>
            </a:r>
            <a:endParaRPr/>
          </a:p>
        </p:txBody>
      </p:sp>
      <p:pic>
        <p:nvPicPr>
          <p:cNvPr id="244" name="Google Shape;244;p17"/>
          <p:cNvPicPr preferRelativeResize="0"/>
          <p:nvPr/>
        </p:nvPicPr>
        <p:blipFill>
          <a:blip r:embed="rId3">
            <a:alphaModFix/>
          </a:blip>
          <a:stretch>
            <a:fillRect/>
          </a:stretch>
        </p:blipFill>
        <p:spPr>
          <a:xfrm>
            <a:off x="1238250" y="1184250"/>
            <a:ext cx="8705850" cy="5502300"/>
          </a:xfrm>
          <a:prstGeom prst="rect">
            <a:avLst/>
          </a:prstGeom>
          <a:noFill/>
          <a:ln>
            <a:noFill/>
          </a:ln>
        </p:spPr>
      </p:pic>
      <p:sp>
        <p:nvSpPr>
          <p:cNvPr id="4" name="TextBox 3">
            <a:extLst>
              <a:ext uri="{FF2B5EF4-FFF2-40B4-BE49-F238E27FC236}">
                <a16:creationId xmlns:a16="http://schemas.microsoft.com/office/drawing/2014/main" id="{F97AA0AF-F314-4B9D-8A5A-73F25B75F326}"/>
              </a:ext>
            </a:extLst>
          </p:cNvPr>
          <p:cNvSpPr txBox="1"/>
          <p:nvPr/>
        </p:nvSpPr>
        <p:spPr>
          <a:xfrm>
            <a:off x="1443789" y="6286440"/>
            <a:ext cx="8978283" cy="400110"/>
          </a:xfrm>
          <a:prstGeom prst="rect">
            <a:avLst/>
          </a:prstGeom>
          <a:noFill/>
        </p:spPr>
        <p:txBody>
          <a:bodyPr wrap="square" rtlCol="0">
            <a:spAutoFit/>
          </a:bodyPr>
          <a:lstStyle/>
          <a:p>
            <a:r>
              <a:rPr lang="en-US" sz="1000" dirty="0"/>
              <a:t>Beginning in FY23, expenditures of direct federal awards are </a:t>
            </a:r>
            <a:r>
              <a:rPr lang="en-US" sz="1000" u="sng" dirty="0"/>
              <a:t>not</a:t>
            </a:r>
            <a:r>
              <a:rPr lang="en-US" sz="1000" dirty="0"/>
              <a:t> to be included in the calculations of whether GAAS or GAGAS audits are required. It will only be state awards and federal awards passed through by the state to the subrecipient.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8"/>
          <p:cNvSpPr txBox="1">
            <a:spLocks noGrp="1"/>
          </p:cNvSpPr>
          <p:nvPr>
            <p:ph type="title"/>
          </p:nvPr>
        </p:nvSpPr>
        <p:spPr>
          <a:xfrm>
            <a:off x="5902983" y="549738"/>
            <a:ext cx="4174872" cy="213509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3B40DC"/>
              </a:buClr>
              <a:buSzPts val="2800"/>
              <a:buFont typeface="Arial"/>
              <a:buNone/>
            </a:pPr>
            <a:r>
              <a:rPr lang="en-US">
                <a:solidFill>
                  <a:srgbClr val="3B40DC"/>
                </a:solidFill>
                <a:latin typeface="Arial"/>
                <a:ea typeface="Arial"/>
                <a:cs typeface="Arial"/>
                <a:sym typeface="Arial"/>
              </a:rPr>
              <a:t>Other Important Tips for Grantee Portal</a:t>
            </a:r>
            <a:endParaRPr/>
          </a:p>
        </p:txBody>
      </p:sp>
      <p:cxnSp>
        <p:nvCxnSpPr>
          <p:cNvPr id="251" name="Google Shape;251;p18"/>
          <p:cNvCxnSpPr/>
          <p:nvPr/>
        </p:nvCxnSpPr>
        <p:spPr>
          <a:xfrm>
            <a:off x="6019531" y="1750969"/>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252" name="Google Shape;252;p18"/>
          <p:cNvPicPr preferRelativeResize="0"/>
          <p:nvPr/>
        </p:nvPicPr>
        <p:blipFill rotWithShape="1">
          <a:blip r:embed="rId3">
            <a:alphaModFix/>
          </a:blip>
          <a:srcRect t="6844" b="6844"/>
          <a:stretch/>
        </p:blipFill>
        <p:spPr>
          <a:xfrm>
            <a:off x="0" y="0"/>
            <a:ext cx="5295900" cy="6857999"/>
          </a:xfrm>
          <a:prstGeom prst="rect">
            <a:avLst/>
          </a:prstGeom>
          <a:noFill/>
          <a:ln>
            <a:noFill/>
          </a:ln>
        </p:spPr>
      </p:pic>
      <p:pic>
        <p:nvPicPr>
          <p:cNvPr id="6" name="Picture 5">
            <a:extLst>
              <a:ext uri="{FF2B5EF4-FFF2-40B4-BE49-F238E27FC236}">
                <a16:creationId xmlns:a16="http://schemas.microsoft.com/office/drawing/2014/main" id="{3E3706ED-B3C1-4F41-B754-8E2668140DB3}"/>
              </a:ext>
            </a:extLst>
          </p:cNvPr>
          <p:cNvPicPr>
            <a:picLocks noChangeAspect="1"/>
          </p:cNvPicPr>
          <p:nvPr/>
        </p:nvPicPr>
        <p:blipFill rotWithShape="1">
          <a:blip r:embed="rId4"/>
          <a:srcRect t="19420" r="25723"/>
          <a:stretch/>
        </p:blipFill>
        <p:spPr>
          <a:xfrm>
            <a:off x="5476444" y="2027922"/>
            <a:ext cx="6089916" cy="371627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B40DC"/>
        </a:solidFill>
        <a:effectLst/>
      </p:bgPr>
    </p:bg>
    <p:spTree>
      <p:nvGrpSpPr>
        <p:cNvPr id="1" name="Shape 256"/>
        <p:cNvGrpSpPr/>
        <p:nvPr/>
      </p:nvGrpSpPr>
      <p:grpSpPr>
        <a:xfrm>
          <a:off x="0" y="0"/>
          <a:ext cx="0" cy="0"/>
          <a:chOff x="0" y="0"/>
          <a:chExt cx="0" cy="0"/>
        </a:xfrm>
      </p:grpSpPr>
      <p:sp>
        <p:nvSpPr>
          <p:cNvPr id="257" name="Google Shape;257;p19"/>
          <p:cNvSpPr txBox="1">
            <a:spLocks noGrp="1"/>
          </p:cNvSpPr>
          <p:nvPr>
            <p:ph type="title"/>
          </p:nvPr>
        </p:nvSpPr>
        <p:spPr>
          <a:xfrm>
            <a:off x="64365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US">
                <a:solidFill>
                  <a:schemeClr val="lt1"/>
                </a:solidFill>
              </a:rPr>
              <a:t>Tourism Attractions &amp; Festivals Grant Program</a:t>
            </a:r>
            <a:endParaRPr/>
          </a:p>
        </p:txBody>
      </p:sp>
      <p:sp>
        <p:nvSpPr>
          <p:cNvPr id="258" name="Google Shape;258;p19"/>
          <p:cNvSpPr txBox="1">
            <a:spLocks noGrp="1"/>
          </p:cNvSpPr>
          <p:nvPr>
            <p:ph type="body" idx="1"/>
          </p:nvPr>
        </p:nvSpPr>
        <p:spPr>
          <a:xfrm>
            <a:off x="643650" y="1535047"/>
            <a:ext cx="9779150"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10000"/>
              </a:lnSpc>
              <a:spcBef>
                <a:spcPts val="0"/>
              </a:spcBef>
              <a:spcAft>
                <a:spcPts val="0"/>
              </a:spcAft>
              <a:buClr>
                <a:schemeClr val="lt1"/>
              </a:buClr>
              <a:buSzPts val="1800"/>
              <a:buNone/>
            </a:pPr>
            <a:r>
              <a:rPr lang="en-US" sz="2150" b="1" dirty="0">
                <a:solidFill>
                  <a:schemeClr val="lt1"/>
                </a:solidFill>
              </a:rPr>
              <a:t>The purpose of this opportunity is aimed at revitalizing the hard-hit tourism industry by bringing back new and returning tourism attractions and festivals/events to our state.</a:t>
            </a:r>
            <a:endParaRPr sz="2150" dirty="0"/>
          </a:p>
          <a:p>
            <a:pPr marL="228600" lvl="0" indent="-250825" algn="l" rtl="0">
              <a:lnSpc>
                <a:spcPct val="110000"/>
              </a:lnSpc>
              <a:spcBef>
                <a:spcPts val="1600"/>
              </a:spcBef>
              <a:spcAft>
                <a:spcPts val="0"/>
              </a:spcAft>
              <a:buClr>
                <a:schemeClr val="lt1"/>
              </a:buClr>
              <a:buSzPts val="2150"/>
              <a:buChar char="•"/>
            </a:pPr>
            <a:r>
              <a:rPr lang="en-US" sz="2150" dirty="0">
                <a:solidFill>
                  <a:schemeClr val="lt1"/>
                </a:solidFill>
              </a:rPr>
              <a:t>$15,000,000 will be awarded under this opportunity</a:t>
            </a:r>
            <a:endParaRPr sz="2150" dirty="0"/>
          </a:p>
          <a:p>
            <a:pPr marL="228600" lvl="0" indent="-250825" algn="l" rtl="0">
              <a:lnSpc>
                <a:spcPct val="110000"/>
              </a:lnSpc>
              <a:spcBef>
                <a:spcPts val="1000"/>
              </a:spcBef>
              <a:spcAft>
                <a:spcPts val="0"/>
              </a:spcAft>
              <a:buClr>
                <a:schemeClr val="lt1"/>
              </a:buClr>
              <a:buSzPts val="2150"/>
              <a:buChar char="•"/>
            </a:pPr>
            <a:r>
              <a:rPr lang="en-US" sz="2150" dirty="0">
                <a:solidFill>
                  <a:schemeClr val="lt1"/>
                </a:solidFill>
              </a:rPr>
              <a:t>Awards can range from $15,000 - $500,000</a:t>
            </a:r>
            <a:endParaRPr sz="2150" dirty="0"/>
          </a:p>
          <a:p>
            <a:pPr marL="228600" lvl="0" indent="-250825" algn="l" rtl="0">
              <a:lnSpc>
                <a:spcPct val="110000"/>
              </a:lnSpc>
              <a:spcBef>
                <a:spcPts val="1000"/>
              </a:spcBef>
              <a:spcAft>
                <a:spcPts val="0"/>
              </a:spcAft>
              <a:buClr>
                <a:schemeClr val="lt1"/>
              </a:buClr>
              <a:buSzPts val="2150"/>
              <a:buChar char="•"/>
            </a:pPr>
            <a:r>
              <a:rPr lang="en-US" sz="2150" dirty="0">
                <a:solidFill>
                  <a:schemeClr val="lt1"/>
                </a:solidFill>
              </a:rPr>
              <a:t>Applications are due by 5 PM on 9/23 </a:t>
            </a:r>
            <a:endParaRPr sz="2150" dirty="0"/>
          </a:p>
          <a:p>
            <a:pPr marL="228600" lvl="0" indent="-250825" algn="l" rtl="0">
              <a:lnSpc>
                <a:spcPct val="110000"/>
              </a:lnSpc>
              <a:spcBef>
                <a:spcPts val="1000"/>
              </a:spcBef>
              <a:spcAft>
                <a:spcPts val="0"/>
              </a:spcAft>
              <a:buClr>
                <a:schemeClr val="lt1"/>
              </a:buClr>
              <a:buSzPts val="2150"/>
              <a:buChar char="•"/>
            </a:pPr>
            <a:r>
              <a:rPr lang="en-US" sz="2150" dirty="0">
                <a:solidFill>
                  <a:schemeClr val="lt1"/>
                </a:solidFill>
              </a:rPr>
              <a:t>Applicants may only submit one (1) application for this program</a:t>
            </a:r>
            <a:endParaRPr sz="2150" dirty="0"/>
          </a:p>
          <a:p>
            <a:pPr marL="228600" lvl="0" indent="-250825" algn="l" rtl="0">
              <a:lnSpc>
                <a:spcPct val="110000"/>
              </a:lnSpc>
              <a:spcBef>
                <a:spcPts val="1000"/>
              </a:spcBef>
              <a:spcAft>
                <a:spcPts val="0"/>
              </a:spcAft>
              <a:buClr>
                <a:schemeClr val="lt1"/>
              </a:buClr>
              <a:buSzPts val="2150"/>
              <a:buChar char="•"/>
            </a:pPr>
            <a:r>
              <a:rPr lang="en-US" sz="2150" dirty="0">
                <a:solidFill>
                  <a:schemeClr val="lt1"/>
                </a:solidFill>
              </a:rPr>
              <a:t>Applicants can apply in one of two categories:</a:t>
            </a:r>
            <a:endParaRPr sz="2150" dirty="0"/>
          </a:p>
          <a:p>
            <a:pPr marL="685800" lvl="1" indent="-263525" algn="l" rtl="0">
              <a:lnSpc>
                <a:spcPct val="110000"/>
              </a:lnSpc>
              <a:spcBef>
                <a:spcPts val="500"/>
              </a:spcBef>
              <a:spcAft>
                <a:spcPts val="0"/>
              </a:spcAft>
              <a:buClr>
                <a:schemeClr val="lt1"/>
              </a:buClr>
              <a:buSzPts val="2150"/>
              <a:buChar char="•"/>
            </a:pPr>
            <a:r>
              <a:rPr lang="en-US" sz="2150" dirty="0">
                <a:solidFill>
                  <a:schemeClr val="lt1"/>
                </a:solidFill>
              </a:rPr>
              <a:t>Tourism Attractions</a:t>
            </a:r>
            <a:endParaRPr sz="2150" dirty="0"/>
          </a:p>
          <a:p>
            <a:pPr marL="685800" lvl="1" indent="-263525" algn="l" rtl="0">
              <a:lnSpc>
                <a:spcPct val="110000"/>
              </a:lnSpc>
              <a:spcBef>
                <a:spcPts val="500"/>
              </a:spcBef>
              <a:spcAft>
                <a:spcPts val="0"/>
              </a:spcAft>
              <a:buClr>
                <a:schemeClr val="lt1"/>
              </a:buClr>
              <a:buSzPts val="2150"/>
              <a:buChar char="•"/>
            </a:pPr>
            <a:r>
              <a:rPr lang="en-US" sz="2150" dirty="0">
                <a:solidFill>
                  <a:schemeClr val="lt1"/>
                </a:solidFill>
              </a:rPr>
              <a:t>Tourism Festivals &amp; Events</a:t>
            </a:r>
            <a:endParaRPr sz="2150" dirty="0"/>
          </a:p>
          <a:p>
            <a:pPr marL="228600" lvl="0" indent="-114300" algn="l" rtl="0">
              <a:lnSpc>
                <a:spcPct val="110000"/>
              </a:lnSpc>
              <a:spcBef>
                <a:spcPts val="1000"/>
              </a:spcBef>
              <a:spcAft>
                <a:spcPts val="0"/>
              </a:spcAft>
              <a:buClr>
                <a:schemeClr val="dk1"/>
              </a:buClr>
              <a:buSzPts val="1800"/>
              <a:buNone/>
            </a:pPr>
            <a:endParaRPr dirty="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20" descr="A picture containing sky, outdoor, mountain, building&#10;&#10;Description automatically generated"/>
          <p:cNvPicPr preferRelativeResize="0"/>
          <p:nvPr/>
        </p:nvPicPr>
        <p:blipFill rotWithShape="1">
          <a:blip r:embed="rId3">
            <a:alphaModFix/>
          </a:blip>
          <a:srcRect t="13276" b="2158"/>
          <a:stretch/>
        </p:blipFill>
        <p:spPr>
          <a:xfrm>
            <a:off x="0" y="0"/>
            <a:ext cx="12218042" cy="6858000"/>
          </a:xfrm>
          <a:prstGeom prst="rect">
            <a:avLst/>
          </a:prstGeom>
          <a:noFill/>
          <a:ln>
            <a:noFill/>
          </a:ln>
        </p:spPr>
      </p:pic>
      <p:sp>
        <p:nvSpPr>
          <p:cNvPr id="264" name="Google Shape;264;p20"/>
          <p:cNvSpPr/>
          <p:nvPr/>
        </p:nvSpPr>
        <p:spPr>
          <a:xfrm rot="-5400000">
            <a:off x="2667001" y="-2667001"/>
            <a:ext cx="6857999" cy="12192000"/>
          </a:xfrm>
          <a:prstGeom prst="rect">
            <a:avLst/>
          </a:prstGeom>
          <a:gradFill>
            <a:gsLst>
              <a:gs pos="0">
                <a:schemeClr val="lt1"/>
              </a:gs>
              <a:gs pos="68000">
                <a:srgbClr val="FFFFFF">
                  <a:alpha val="0"/>
                </a:srgbClr>
              </a:gs>
              <a:gs pos="100000">
                <a:srgbClr val="FFFFFF">
                  <a:alpha val="0"/>
                </a:srgbClr>
              </a:gs>
            </a:gsLst>
            <a:lin ang="6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5" name="Google Shape;265;p20"/>
          <p:cNvSpPr txBox="1">
            <a:spLocks noGrp="1"/>
          </p:cNvSpPr>
          <p:nvPr>
            <p:ph type="title"/>
          </p:nvPr>
        </p:nvSpPr>
        <p:spPr>
          <a:xfrm>
            <a:off x="479425" y="264922"/>
            <a:ext cx="10515600" cy="10580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rPr>
              <a:t>Eligible Applicants</a:t>
            </a:r>
            <a:endParaRPr/>
          </a:p>
        </p:txBody>
      </p:sp>
      <p:sp>
        <p:nvSpPr>
          <p:cNvPr id="266" name="Google Shape;266;p20"/>
          <p:cNvSpPr txBox="1">
            <a:spLocks noGrp="1"/>
          </p:cNvSpPr>
          <p:nvPr>
            <p:ph type="body" idx="1"/>
          </p:nvPr>
        </p:nvSpPr>
        <p:spPr>
          <a:xfrm>
            <a:off x="479425" y="1625992"/>
            <a:ext cx="10515600" cy="4351338"/>
          </a:xfrm>
          <a:prstGeom prst="rect">
            <a:avLst/>
          </a:prstGeom>
          <a:noFill/>
          <a:ln>
            <a:noFill/>
          </a:ln>
        </p:spPr>
        <p:txBody>
          <a:bodyPr spcFirstLastPara="1" wrap="square" lIns="91425" tIns="45700" rIns="91425" bIns="45700" anchor="t" anchorCtr="0">
            <a:normAutofit/>
          </a:bodyPr>
          <a:lstStyle/>
          <a:p>
            <a:pPr marL="228600" lvl="0" indent="-244475" algn="l" rtl="0">
              <a:lnSpc>
                <a:spcPct val="110000"/>
              </a:lnSpc>
              <a:spcBef>
                <a:spcPts val="0"/>
              </a:spcBef>
              <a:spcAft>
                <a:spcPts val="0"/>
              </a:spcAft>
              <a:buClr>
                <a:schemeClr val="dk1"/>
              </a:buClr>
              <a:buSzPts val="2050"/>
              <a:buChar char="•"/>
            </a:pPr>
            <a:r>
              <a:rPr lang="en-US" sz="2050"/>
              <a:t>Units of local government</a:t>
            </a:r>
            <a:endParaRPr sz="2050"/>
          </a:p>
          <a:p>
            <a:pPr marL="228600" lvl="0" indent="-244475" algn="l" rtl="0">
              <a:lnSpc>
                <a:spcPct val="110000"/>
              </a:lnSpc>
              <a:spcBef>
                <a:spcPts val="1000"/>
              </a:spcBef>
              <a:spcAft>
                <a:spcPts val="0"/>
              </a:spcAft>
              <a:buClr>
                <a:schemeClr val="dk1"/>
              </a:buClr>
              <a:buSzPts val="2050"/>
              <a:buChar char="•"/>
            </a:pPr>
            <a:r>
              <a:rPr lang="en-US" sz="2050"/>
              <a:t>Counties</a:t>
            </a:r>
            <a:endParaRPr sz="2050"/>
          </a:p>
          <a:p>
            <a:pPr marL="228600" lvl="0" indent="-244475" algn="l" rtl="0">
              <a:lnSpc>
                <a:spcPct val="110000"/>
              </a:lnSpc>
              <a:spcBef>
                <a:spcPts val="1000"/>
              </a:spcBef>
              <a:spcAft>
                <a:spcPts val="0"/>
              </a:spcAft>
              <a:buClr>
                <a:schemeClr val="dk1"/>
              </a:buClr>
              <a:buSzPts val="2050"/>
              <a:buChar char="•"/>
            </a:pPr>
            <a:r>
              <a:rPr lang="en-US" sz="2050"/>
              <a:t>Municipalities</a:t>
            </a:r>
            <a:endParaRPr sz="2050"/>
          </a:p>
          <a:p>
            <a:pPr marL="228600" lvl="0" indent="-244475" algn="l" rtl="0">
              <a:lnSpc>
                <a:spcPct val="110000"/>
              </a:lnSpc>
              <a:spcBef>
                <a:spcPts val="1000"/>
              </a:spcBef>
              <a:spcAft>
                <a:spcPts val="0"/>
              </a:spcAft>
              <a:buClr>
                <a:schemeClr val="dk1"/>
              </a:buClr>
              <a:buSzPts val="2050"/>
              <a:buChar char="•"/>
            </a:pPr>
            <a:r>
              <a:rPr lang="en-US" sz="2050"/>
              <a:t>Not-for-profit organizations</a:t>
            </a:r>
            <a:endParaRPr sz="2050"/>
          </a:p>
          <a:p>
            <a:pPr marL="228600" lvl="0" indent="-244475" algn="l" rtl="0">
              <a:lnSpc>
                <a:spcPct val="110000"/>
              </a:lnSpc>
              <a:spcBef>
                <a:spcPts val="1000"/>
              </a:spcBef>
              <a:spcAft>
                <a:spcPts val="0"/>
              </a:spcAft>
              <a:buClr>
                <a:schemeClr val="dk1"/>
              </a:buClr>
              <a:buSzPts val="2050"/>
              <a:buChar char="•"/>
            </a:pPr>
            <a:r>
              <a:rPr lang="en-US" sz="2050"/>
              <a:t>For-profit businesses</a:t>
            </a:r>
            <a:endParaRPr sz="2050"/>
          </a:p>
          <a:p>
            <a:pPr marL="228600" lvl="0" indent="-244475" algn="l" rtl="0">
              <a:lnSpc>
                <a:spcPct val="110000"/>
              </a:lnSpc>
              <a:spcBef>
                <a:spcPts val="1000"/>
              </a:spcBef>
              <a:spcAft>
                <a:spcPts val="0"/>
              </a:spcAft>
              <a:buClr>
                <a:schemeClr val="dk1"/>
              </a:buClr>
              <a:buSzPts val="2050"/>
              <a:buChar char="•"/>
            </a:pPr>
            <a:r>
              <a:rPr lang="en-US" sz="2050"/>
              <a:t>Local promotion groups</a:t>
            </a:r>
            <a:endParaRPr sz="2050"/>
          </a:p>
        </p:txBody>
      </p:sp>
      <p:grpSp>
        <p:nvGrpSpPr>
          <p:cNvPr id="267" name="Google Shape;267;p20"/>
          <p:cNvGrpSpPr/>
          <p:nvPr/>
        </p:nvGrpSpPr>
        <p:grpSpPr>
          <a:xfrm>
            <a:off x="9560784" y="6342433"/>
            <a:ext cx="2471270" cy="346928"/>
            <a:chOff x="0" y="0"/>
            <a:chExt cx="4055276" cy="569296"/>
          </a:xfrm>
        </p:grpSpPr>
        <p:pic>
          <p:nvPicPr>
            <p:cNvPr id="268" name="Google Shape;268;p20" descr="Google Shape;84;p17"/>
            <p:cNvPicPr preferRelativeResize="0"/>
            <p:nvPr/>
          </p:nvPicPr>
          <p:blipFill rotWithShape="1">
            <a:blip r:embed="rId4">
              <a:alphaModFix amt="24000"/>
            </a:blip>
            <a:srcRect/>
            <a:stretch/>
          </p:blipFill>
          <p:spPr>
            <a:xfrm>
              <a:off x="1378378" y="78030"/>
              <a:ext cx="655021" cy="491266"/>
            </a:xfrm>
            <a:prstGeom prst="rect">
              <a:avLst/>
            </a:prstGeom>
            <a:noFill/>
            <a:ln>
              <a:noFill/>
            </a:ln>
          </p:spPr>
        </p:pic>
        <p:pic>
          <p:nvPicPr>
            <p:cNvPr id="269" name="Google Shape;269;p20" descr="Google Shape;85;p17"/>
            <p:cNvPicPr preferRelativeResize="0"/>
            <p:nvPr/>
          </p:nvPicPr>
          <p:blipFill rotWithShape="1">
            <a:blip r:embed="rId5">
              <a:alphaModFix amt="37000"/>
            </a:blip>
            <a:srcRect/>
            <a:stretch/>
          </p:blipFill>
          <p:spPr>
            <a:xfrm>
              <a:off x="2308177" y="111822"/>
              <a:ext cx="1022130" cy="423682"/>
            </a:xfrm>
            <a:prstGeom prst="rect">
              <a:avLst/>
            </a:prstGeom>
            <a:noFill/>
            <a:ln>
              <a:noFill/>
            </a:ln>
          </p:spPr>
        </p:pic>
        <p:pic>
          <p:nvPicPr>
            <p:cNvPr id="270" name="Google Shape;270;p20" descr="Google Shape;86;p17"/>
            <p:cNvPicPr preferRelativeResize="0"/>
            <p:nvPr/>
          </p:nvPicPr>
          <p:blipFill rotWithShape="1">
            <a:blip r:embed="rId6">
              <a:alphaModFix amt="24000"/>
            </a:blip>
            <a:srcRect/>
            <a:stretch/>
          </p:blipFill>
          <p:spPr>
            <a:xfrm>
              <a:off x="3485575" y="0"/>
              <a:ext cx="569701" cy="555258"/>
            </a:xfrm>
            <a:prstGeom prst="rect">
              <a:avLst/>
            </a:prstGeom>
            <a:noFill/>
            <a:ln>
              <a:noFill/>
            </a:ln>
          </p:spPr>
        </p:pic>
        <p:pic>
          <p:nvPicPr>
            <p:cNvPr id="271" name="Google Shape;271;p20" descr="Google Shape;87;p17"/>
            <p:cNvPicPr preferRelativeResize="0"/>
            <p:nvPr/>
          </p:nvPicPr>
          <p:blipFill rotWithShape="1">
            <a:blip r:embed="rId7">
              <a:alphaModFix amt="24000"/>
            </a:blip>
            <a:srcRect/>
            <a:stretch/>
          </p:blipFill>
          <p:spPr>
            <a:xfrm>
              <a:off x="0" y="82402"/>
              <a:ext cx="1103600" cy="482524"/>
            </a:xfrm>
            <a:prstGeom prst="rect">
              <a:avLst/>
            </a:prstGeom>
            <a:noFill/>
            <a:ln>
              <a:noFill/>
            </a:ln>
          </p:spPr>
        </p:pic>
      </p:grpSp>
      <p:cxnSp>
        <p:nvCxnSpPr>
          <p:cNvPr id="272" name="Google Shape;272;p20"/>
          <p:cNvCxnSpPr/>
          <p:nvPr/>
        </p:nvCxnSpPr>
        <p:spPr>
          <a:xfrm>
            <a:off x="611136" y="1322959"/>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1"/>
          <p:cNvSpPr txBox="1">
            <a:spLocks noGrp="1"/>
          </p:cNvSpPr>
          <p:nvPr>
            <p:ph type="title"/>
          </p:nvPr>
        </p:nvSpPr>
        <p:spPr>
          <a:xfrm>
            <a:off x="513861" y="326215"/>
            <a:ext cx="10515600" cy="87888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rPr>
              <a:t>Definitions</a:t>
            </a:r>
            <a:endParaRPr/>
          </a:p>
        </p:txBody>
      </p:sp>
      <p:sp>
        <p:nvSpPr>
          <p:cNvPr id="278" name="Google Shape;278;p21"/>
          <p:cNvSpPr txBox="1">
            <a:spLocks noGrp="1"/>
          </p:cNvSpPr>
          <p:nvPr>
            <p:ph type="body" idx="1"/>
          </p:nvPr>
        </p:nvSpPr>
        <p:spPr>
          <a:xfrm>
            <a:off x="513861" y="1438558"/>
            <a:ext cx="10515600" cy="5528931"/>
          </a:xfrm>
          <a:prstGeom prst="rect">
            <a:avLst/>
          </a:prstGeom>
          <a:noFill/>
          <a:ln>
            <a:noFill/>
          </a:ln>
        </p:spPr>
        <p:txBody>
          <a:bodyPr spcFirstLastPara="1" wrap="square" lIns="91425" tIns="45700" rIns="91425" bIns="45700" anchor="t" anchorCtr="0">
            <a:normAutofit/>
          </a:bodyPr>
          <a:lstStyle/>
          <a:p>
            <a:pPr marL="228600" lvl="0" indent="-228600" algn="l" rtl="0">
              <a:lnSpc>
                <a:spcPct val="110000"/>
              </a:lnSpc>
              <a:spcBef>
                <a:spcPts val="0"/>
              </a:spcBef>
              <a:spcAft>
                <a:spcPts val="0"/>
              </a:spcAft>
              <a:buClr>
                <a:schemeClr val="dk1"/>
              </a:buClr>
              <a:buSzPts val="1800"/>
              <a:buChar char="•"/>
            </a:pPr>
            <a:r>
              <a:rPr lang="en-US"/>
              <a:t>Tourism Attractions are defined as fishing and hunting areas, State parks, historical/cultural sites, areas of historic or scenic interest, museums, recreation areas, botanical gardens, theme/amusement parks, interpretive programs and other facilities or businesses that attract or serve visitors that are open to the public for a minimum of 100 days per year and are marketed and promoted to visitors from more than 50 miles away. </a:t>
            </a:r>
            <a:endParaRPr/>
          </a:p>
          <a:p>
            <a:pPr marL="228600" lvl="0" indent="-228600" algn="l" rtl="0">
              <a:lnSpc>
                <a:spcPct val="110000"/>
              </a:lnSpc>
              <a:spcBef>
                <a:spcPts val="1600"/>
              </a:spcBef>
              <a:spcAft>
                <a:spcPts val="0"/>
              </a:spcAft>
              <a:buClr>
                <a:schemeClr val="dk1"/>
              </a:buClr>
              <a:buSzPts val="1800"/>
              <a:buChar char="•"/>
            </a:pPr>
            <a:r>
              <a:rPr lang="en-US"/>
              <a:t>Tourism Events are defined as an event, such as a major convention, trade show, sporting activity or festival, with potential to attract visitors from outside a 50-mile radius and to produce significantly increased economic impact for the State of Illinois through overnight stays.</a:t>
            </a:r>
            <a:endParaRPr/>
          </a:p>
          <a:p>
            <a:pPr marL="228600" lvl="0" indent="-228600" algn="l" rtl="0">
              <a:lnSpc>
                <a:spcPct val="110000"/>
              </a:lnSpc>
              <a:spcBef>
                <a:spcPts val="1600"/>
              </a:spcBef>
              <a:spcAft>
                <a:spcPts val="0"/>
              </a:spcAft>
              <a:buClr>
                <a:schemeClr val="dk1"/>
              </a:buClr>
              <a:buSzPts val="1800"/>
              <a:buChar char="•"/>
            </a:pPr>
            <a:r>
              <a:rPr lang="en-US"/>
              <a:t>Tourism Festivals are defined as an organized series of public activities for a specific duration which may include, but is not limited to the following activities: fairs, carnivals, exhibitions, musical and cultural performances with potential to increase economic activity within the tourism, travel and hospitality industries while generating foot traffic in neighborhoods and business corridors which have experienced a decline in economic activity due to the COVID-19 public health emergency.</a:t>
            </a:r>
            <a:endParaRPr/>
          </a:p>
        </p:txBody>
      </p:sp>
      <p:cxnSp>
        <p:nvCxnSpPr>
          <p:cNvPr id="279" name="Google Shape;279;p21"/>
          <p:cNvCxnSpPr/>
          <p:nvPr/>
        </p:nvCxnSpPr>
        <p:spPr>
          <a:xfrm>
            <a:off x="611136" y="1209811"/>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22"/>
          <p:cNvSpPr txBox="1">
            <a:spLocks noGrp="1"/>
          </p:cNvSpPr>
          <p:nvPr>
            <p:ph type="title"/>
          </p:nvPr>
        </p:nvSpPr>
        <p:spPr>
          <a:xfrm>
            <a:off x="546375" y="3067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Arial"/>
              <a:buNone/>
            </a:pPr>
            <a:r>
              <a:rPr lang="en-US"/>
              <a:t>Allowable Expenditures and Activities</a:t>
            </a:r>
            <a:br>
              <a:rPr lang="en-US">
                <a:solidFill>
                  <a:srgbClr val="3B40DC"/>
                </a:solidFill>
              </a:rPr>
            </a:br>
            <a:r>
              <a:rPr lang="en-US" b="1">
                <a:solidFill>
                  <a:srgbClr val="3B40DC"/>
                </a:solidFill>
              </a:rPr>
              <a:t>Attractions Component</a:t>
            </a:r>
            <a:endParaRPr>
              <a:solidFill>
                <a:srgbClr val="3B40DC"/>
              </a:solidFill>
            </a:endParaRPr>
          </a:p>
        </p:txBody>
      </p:sp>
      <p:sp>
        <p:nvSpPr>
          <p:cNvPr id="285" name="Google Shape;285;p22"/>
          <p:cNvSpPr txBox="1">
            <a:spLocks noGrp="1"/>
          </p:cNvSpPr>
          <p:nvPr>
            <p:ph type="body" idx="1"/>
          </p:nvPr>
        </p:nvSpPr>
        <p:spPr>
          <a:xfrm>
            <a:off x="546375" y="1767260"/>
            <a:ext cx="10515600" cy="742477"/>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chemeClr val="dk1"/>
              </a:buClr>
              <a:buSzPts val="1800"/>
              <a:buNone/>
            </a:pPr>
            <a:r>
              <a:rPr lang="en-US"/>
              <a:t>Expenditures and activities for which grant funds can be utilized by Grantees include, but are not limited to, the following for Tourism Attractions: </a:t>
            </a:r>
            <a:endParaRPr/>
          </a:p>
        </p:txBody>
      </p:sp>
      <p:sp>
        <p:nvSpPr>
          <p:cNvPr id="286" name="Google Shape;286;p22"/>
          <p:cNvSpPr/>
          <p:nvPr/>
        </p:nvSpPr>
        <p:spPr>
          <a:xfrm>
            <a:off x="630599" y="2644650"/>
            <a:ext cx="10515600" cy="4077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900" b="1">
                <a:solidFill>
                  <a:srgbClr val="3B40DC"/>
                </a:solidFill>
                <a:latin typeface="Arial"/>
                <a:ea typeface="Arial"/>
                <a:cs typeface="Arial"/>
                <a:sym typeface="Arial"/>
              </a:rPr>
              <a:t>Capital projects</a:t>
            </a:r>
            <a:r>
              <a:rPr lang="en-US" sz="1900"/>
              <a:t> - </a:t>
            </a:r>
            <a:r>
              <a:rPr lang="en-US" sz="1900">
                <a:solidFill>
                  <a:srgbClr val="3B40DC"/>
                </a:solidFill>
                <a:latin typeface="Arial"/>
                <a:ea typeface="Arial"/>
                <a:cs typeface="Arial"/>
                <a:sym typeface="Arial"/>
              </a:rPr>
              <a:t>Land and building acquisition, construction and renovation of buildings for the purpose of creating or enhancing a Tourism Attraction;</a:t>
            </a:r>
            <a:endParaRPr sz="1900"/>
          </a:p>
          <a:p>
            <a:pPr marL="0" marR="0" lvl="0" indent="0" algn="l" rtl="0">
              <a:spcBef>
                <a:spcPts val="0"/>
              </a:spcBef>
              <a:spcAft>
                <a:spcPts val="0"/>
              </a:spcAft>
              <a:buNone/>
            </a:pPr>
            <a:endParaRPr sz="1900">
              <a:solidFill>
                <a:srgbClr val="3B40DC"/>
              </a:solidFill>
              <a:latin typeface="Arial"/>
              <a:ea typeface="Arial"/>
              <a:cs typeface="Arial"/>
              <a:sym typeface="Arial"/>
            </a:endParaRPr>
          </a:p>
          <a:p>
            <a:pPr marL="0" marR="0" lvl="0" indent="0" algn="l" rtl="0">
              <a:spcBef>
                <a:spcPts val="0"/>
              </a:spcBef>
              <a:spcAft>
                <a:spcPts val="0"/>
              </a:spcAft>
              <a:buNone/>
            </a:pPr>
            <a:r>
              <a:rPr lang="en-US" sz="1900" b="1">
                <a:solidFill>
                  <a:srgbClr val="3B40DC"/>
                </a:solidFill>
                <a:latin typeface="Arial"/>
                <a:ea typeface="Arial"/>
                <a:cs typeface="Arial"/>
                <a:sym typeface="Arial"/>
              </a:rPr>
              <a:t>Equipment</a:t>
            </a:r>
            <a:r>
              <a:rPr lang="en-US" sz="1900" b="1">
                <a:solidFill>
                  <a:srgbClr val="3B40DC"/>
                </a:solidFill>
              </a:rPr>
              <a:t> - </a:t>
            </a:r>
            <a:r>
              <a:rPr lang="en-US" sz="1900">
                <a:solidFill>
                  <a:srgbClr val="3B40DC"/>
                </a:solidFill>
                <a:latin typeface="Arial"/>
                <a:ea typeface="Arial"/>
                <a:cs typeface="Arial"/>
                <a:sym typeface="Arial"/>
              </a:rPr>
              <a:t>Purchase and installation of machinery and equipment designed to create or enhance the Tourism Attraction;</a:t>
            </a:r>
            <a:endParaRPr sz="1900"/>
          </a:p>
          <a:p>
            <a:pPr marL="0" marR="0" lvl="0" indent="0" algn="l" rtl="0">
              <a:spcBef>
                <a:spcPts val="0"/>
              </a:spcBef>
              <a:spcAft>
                <a:spcPts val="0"/>
              </a:spcAft>
              <a:buNone/>
            </a:pPr>
            <a:endParaRPr sz="1900">
              <a:solidFill>
                <a:srgbClr val="3B40DC"/>
              </a:solidFill>
              <a:latin typeface="Arial"/>
              <a:ea typeface="Arial"/>
              <a:cs typeface="Arial"/>
              <a:sym typeface="Arial"/>
            </a:endParaRPr>
          </a:p>
          <a:p>
            <a:pPr marL="0" marR="0" lvl="0" indent="0" algn="l" rtl="0">
              <a:spcBef>
                <a:spcPts val="0"/>
              </a:spcBef>
              <a:spcAft>
                <a:spcPts val="0"/>
              </a:spcAft>
              <a:buNone/>
            </a:pPr>
            <a:r>
              <a:rPr lang="en-US" sz="1900" b="1">
                <a:solidFill>
                  <a:srgbClr val="3B40DC"/>
                </a:solidFill>
                <a:latin typeface="Arial"/>
                <a:ea typeface="Arial"/>
                <a:cs typeface="Arial"/>
                <a:sym typeface="Arial"/>
              </a:rPr>
              <a:t>Training</a:t>
            </a:r>
            <a:r>
              <a:rPr lang="en-US" sz="1900">
                <a:solidFill>
                  <a:srgbClr val="3B40DC"/>
                </a:solidFill>
              </a:rPr>
              <a:t> - </a:t>
            </a:r>
            <a:r>
              <a:rPr lang="en-US" sz="1900">
                <a:solidFill>
                  <a:srgbClr val="3B40DC"/>
                </a:solidFill>
                <a:latin typeface="Arial"/>
                <a:ea typeface="Arial"/>
                <a:cs typeface="Arial"/>
                <a:sym typeface="Arial"/>
              </a:rPr>
              <a:t>Development and presentation of hospitality, quality service and/or other types of tourism training programs intended to provide a competitive workforce for the tourism industry of Illinois; and,</a:t>
            </a:r>
            <a:endParaRPr sz="1900"/>
          </a:p>
          <a:p>
            <a:pPr marL="0" marR="0" lvl="0" indent="0" algn="l" rtl="0">
              <a:spcBef>
                <a:spcPts val="0"/>
              </a:spcBef>
              <a:spcAft>
                <a:spcPts val="0"/>
              </a:spcAft>
              <a:buNone/>
            </a:pPr>
            <a:endParaRPr sz="1900">
              <a:solidFill>
                <a:srgbClr val="3B40DC"/>
              </a:solidFill>
              <a:latin typeface="Arial"/>
              <a:ea typeface="Arial"/>
              <a:cs typeface="Arial"/>
              <a:sym typeface="Arial"/>
            </a:endParaRPr>
          </a:p>
          <a:p>
            <a:pPr marL="0" marR="0" lvl="0" indent="0" algn="l" rtl="0">
              <a:spcBef>
                <a:spcPts val="0"/>
              </a:spcBef>
              <a:spcAft>
                <a:spcPts val="0"/>
              </a:spcAft>
              <a:buNone/>
            </a:pPr>
            <a:r>
              <a:rPr lang="en-US" sz="1900" b="1">
                <a:solidFill>
                  <a:srgbClr val="3B40DC"/>
                </a:solidFill>
                <a:latin typeface="Arial"/>
                <a:ea typeface="Arial"/>
                <a:cs typeface="Arial"/>
                <a:sym typeface="Arial"/>
              </a:rPr>
              <a:t>Interpretive Programs</a:t>
            </a:r>
            <a:r>
              <a:rPr lang="en-US" sz="1900" b="1">
                <a:solidFill>
                  <a:srgbClr val="3B40DC"/>
                </a:solidFill>
              </a:rPr>
              <a:t> - </a:t>
            </a:r>
            <a:r>
              <a:rPr lang="en-US" sz="1900">
                <a:solidFill>
                  <a:srgbClr val="3B40DC"/>
                </a:solidFill>
                <a:latin typeface="Arial"/>
                <a:ea typeface="Arial"/>
                <a:cs typeface="Arial"/>
                <a:sym typeface="Arial"/>
              </a:rPr>
              <a:t>Creation, implementation and staffing of, and fabrication of exhibits for, interpretive programs located within historic/cultural sites.</a:t>
            </a:r>
            <a:endParaRPr sz="1900"/>
          </a:p>
        </p:txBody>
      </p:sp>
      <p:cxnSp>
        <p:nvCxnSpPr>
          <p:cNvPr id="287" name="Google Shape;287;p22"/>
          <p:cNvCxnSpPr/>
          <p:nvPr/>
        </p:nvCxnSpPr>
        <p:spPr>
          <a:xfrm>
            <a:off x="630591" y="1579463"/>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p23" descr="A picture containing sky, outdoor, city, building&#10;&#10;Description automatically generated"/>
          <p:cNvPicPr preferRelativeResize="0"/>
          <p:nvPr/>
        </p:nvPicPr>
        <p:blipFill rotWithShape="1">
          <a:blip r:embed="rId3">
            <a:alphaModFix amt="13000"/>
          </a:blip>
          <a:srcRect t="7970" b="7967"/>
          <a:stretch/>
        </p:blipFill>
        <p:spPr>
          <a:xfrm>
            <a:off x="-38761" y="-9000"/>
            <a:ext cx="12269522" cy="6876000"/>
          </a:xfrm>
          <a:prstGeom prst="rect">
            <a:avLst/>
          </a:prstGeom>
          <a:noFill/>
          <a:ln>
            <a:noFill/>
          </a:ln>
        </p:spPr>
      </p:pic>
      <p:sp>
        <p:nvSpPr>
          <p:cNvPr id="293" name="Google Shape;293;p23"/>
          <p:cNvSpPr txBox="1">
            <a:spLocks noGrp="1"/>
          </p:cNvSpPr>
          <p:nvPr>
            <p:ph type="title"/>
          </p:nvPr>
        </p:nvSpPr>
        <p:spPr>
          <a:xfrm>
            <a:off x="526920" y="3067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Arial"/>
              <a:buNone/>
            </a:pPr>
            <a:r>
              <a:rPr lang="en-US"/>
              <a:t>Ineligible Expenditures</a:t>
            </a:r>
            <a:br>
              <a:rPr lang="en-US"/>
            </a:br>
            <a:r>
              <a:rPr lang="en-US" b="1">
                <a:solidFill>
                  <a:srgbClr val="3B40DC"/>
                </a:solidFill>
              </a:rPr>
              <a:t>Attractions Component</a:t>
            </a:r>
            <a:endParaRPr>
              <a:solidFill>
                <a:srgbClr val="3B40DC"/>
              </a:solidFill>
            </a:endParaRPr>
          </a:p>
        </p:txBody>
      </p:sp>
      <p:sp>
        <p:nvSpPr>
          <p:cNvPr id="294" name="Google Shape;294;p23"/>
          <p:cNvSpPr txBox="1">
            <a:spLocks noGrp="1"/>
          </p:cNvSpPr>
          <p:nvPr>
            <p:ph type="body" idx="1"/>
          </p:nvPr>
        </p:nvSpPr>
        <p:spPr>
          <a:xfrm>
            <a:off x="526920" y="1767260"/>
            <a:ext cx="6729914"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10000"/>
              </a:lnSpc>
              <a:spcBef>
                <a:spcPts val="0"/>
              </a:spcBef>
              <a:spcAft>
                <a:spcPts val="0"/>
              </a:spcAft>
              <a:buClr>
                <a:schemeClr val="dk1"/>
              </a:buClr>
              <a:buSzPts val="1800"/>
              <a:buNone/>
            </a:pPr>
            <a:r>
              <a:rPr lang="en-US" sz="2050" dirty="0"/>
              <a:t>Ineligible projects and activities for Tourism Attractions include, but are not limited to, the following: </a:t>
            </a:r>
            <a:endParaRPr sz="2050" dirty="0"/>
          </a:p>
          <a:p>
            <a:pPr marL="228600" lvl="0" indent="-244475" algn="l" rtl="0">
              <a:lnSpc>
                <a:spcPct val="110000"/>
              </a:lnSpc>
              <a:spcBef>
                <a:spcPts val="1000"/>
              </a:spcBef>
              <a:spcAft>
                <a:spcPts val="0"/>
              </a:spcAft>
              <a:buClr>
                <a:schemeClr val="dk1"/>
              </a:buClr>
              <a:buSzPts val="2050"/>
              <a:buChar char="•"/>
            </a:pPr>
            <a:r>
              <a:rPr lang="en-US" sz="2050" dirty="0"/>
              <a:t>Studies (feasibility, research, development, marketing, etc.); </a:t>
            </a:r>
            <a:endParaRPr sz="2050" dirty="0"/>
          </a:p>
          <a:p>
            <a:pPr marL="228600" lvl="0" indent="-244475" algn="l" rtl="0">
              <a:lnSpc>
                <a:spcPct val="110000"/>
              </a:lnSpc>
              <a:spcBef>
                <a:spcPts val="1000"/>
              </a:spcBef>
              <a:spcAft>
                <a:spcPts val="0"/>
              </a:spcAft>
              <a:buClr>
                <a:schemeClr val="dk1"/>
              </a:buClr>
              <a:buSzPts val="2050"/>
              <a:buChar char="•"/>
            </a:pPr>
            <a:r>
              <a:rPr lang="en-US" sz="2050" dirty="0"/>
              <a:t>Debt refinancing; </a:t>
            </a:r>
            <a:endParaRPr sz="2050" dirty="0"/>
          </a:p>
          <a:p>
            <a:pPr marL="228600" lvl="0" indent="-244475" algn="l" rtl="0">
              <a:lnSpc>
                <a:spcPct val="110000"/>
              </a:lnSpc>
              <a:spcBef>
                <a:spcPts val="1000"/>
              </a:spcBef>
              <a:spcAft>
                <a:spcPts val="0"/>
              </a:spcAft>
              <a:buClr>
                <a:schemeClr val="dk1"/>
              </a:buClr>
              <a:buSzPts val="2050"/>
              <a:buChar char="•"/>
            </a:pPr>
            <a:r>
              <a:rPr lang="en-US" sz="2050" dirty="0"/>
              <a:t>Contingency funding; </a:t>
            </a:r>
            <a:endParaRPr sz="2050" dirty="0"/>
          </a:p>
          <a:p>
            <a:pPr marL="228600" lvl="0" indent="-244475" algn="l" rtl="0">
              <a:lnSpc>
                <a:spcPct val="110000"/>
              </a:lnSpc>
              <a:spcBef>
                <a:spcPts val="1000"/>
              </a:spcBef>
              <a:spcAft>
                <a:spcPts val="0"/>
              </a:spcAft>
              <a:buClr>
                <a:schemeClr val="dk1"/>
              </a:buClr>
              <a:buSzPts val="2050"/>
              <a:buChar char="•"/>
            </a:pPr>
            <a:r>
              <a:rPr lang="en-US" sz="2050" dirty="0"/>
              <a:t>Normal payroll or operating expenses; </a:t>
            </a:r>
            <a:endParaRPr sz="2050" dirty="0"/>
          </a:p>
          <a:p>
            <a:pPr marL="228600" lvl="0" indent="-244475" algn="l" rtl="0">
              <a:lnSpc>
                <a:spcPct val="110000"/>
              </a:lnSpc>
              <a:spcBef>
                <a:spcPts val="1000"/>
              </a:spcBef>
              <a:spcAft>
                <a:spcPts val="0"/>
              </a:spcAft>
              <a:buClr>
                <a:schemeClr val="dk1"/>
              </a:buClr>
              <a:buSzPts val="2050"/>
              <a:buChar char="•"/>
            </a:pPr>
            <a:r>
              <a:rPr lang="en-US" sz="2050" dirty="0"/>
              <a:t>Administrative expenses; </a:t>
            </a:r>
            <a:endParaRPr sz="2050" dirty="0"/>
          </a:p>
          <a:p>
            <a:pPr marL="228600" lvl="0" indent="-244475" algn="l" rtl="0">
              <a:lnSpc>
                <a:spcPct val="110000"/>
              </a:lnSpc>
              <a:spcBef>
                <a:spcPts val="1000"/>
              </a:spcBef>
              <a:spcAft>
                <a:spcPts val="0"/>
              </a:spcAft>
              <a:buClr>
                <a:schemeClr val="dk1"/>
              </a:buClr>
              <a:buSzPts val="2050"/>
              <a:buChar char="•"/>
            </a:pPr>
            <a:r>
              <a:rPr lang="en-US" sz="2050" dirty="0"/>
              <a:t>Purchase of alcoholic beverages; and</a:t>
            </a:r>
            <a:endParaRPr sz="2050" dirty="0"/>
          </a:p>
          <a:p>
            <a:pPr marL="228600" lvl="0" indent="-228600" algn="l" rtl="0">
              <a:lnSpc>
                <a:spcPct val="110000"/>
              </a:lnSpc>
              <a:spcBef>
                <a:spcPts val="1000"/>
              </a:spcBef>
              <a:spcAft>
                <a:spcPts val="0"/>
              </a:spcAft>
              <a:buClr>
                <a:schemeClr val="dk1"/>
              </a:buClr>
              <a:buSzPts val="1800"/>
              <a:buChar char="•"/>
            </a:pPr>
            <a:r>
              <a:rPr lang="en-US" sz="2050" dirty="0"/>
              <a:t>Attraction projects that have been completed.</a:t>
            </a:r>
            <a:r>
              <a:rPr lang="en-US" dirty="0"/>
              <a:t> </a:t>
            </a:r>
          </a:p>
          <a:p>
            <a:pPr marL="228600" lvl="0" indent="-228600" algn="l" rtl="0">
              <a:lnSpc>
                <a:spcPct val="110000"/>
              </a:lnSpc>
              <a:spcBef>
                <a:spcPts val="1000"/>
              </a:spcBef>
              <a:spcAft>
                <a:spcPts val="0"/>
              </a:spcAft>
              <a:buClr>
                <a:schemeClr val="dk1"/>
              </a:buClr>
              <a:buSzPts val="1800"/>
              <a:buChar char="•"/>
            </a:pPr>
            <a:r>
              <a:rPr lang="en-US" dirty="0"/>
              <a:t>Marketing</a:t>
            </a:r>
            <a:endParaRPr dirty="0"/>
          </a:p>
        </p:txBody>
      </p:sp>
      <p:cxnSp>
        <p:nvCxnSpPr>
          <p:cNvPr id="295" name="Google Shape;295;p23"/>
          <p:cNvCxnSpPr/>
          <p:nvPr/>
        </p:nvCxnSpPr>
        <p:spPr>
          <a:xfrm>
            <a:off x="630591" y="1579463"/>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24"/>
          <p:cNvSpPr txBox="1">
            <a:spLocks noGrp="1"/>
          </p:cNvSpPr>
          <p:nvPr>
            <p:ph type="title"/>
          </p:nvPr>
        </p:nvSpPr>
        <p:spPr>
          <a:xfrm>
            <a:off x="546375" y="306760"/>
            <a:ext cx="6438086"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700"/>
              <a:buFont typeface="Arial"/>
              <a:buNone/>
            </a:pPr>
            <a:r>
              <a:rPr lang="en-US" sz="2700"/>
              <a:t>Allowable Expenditures &amp; Activities</a:t>
            </a:r>
            <a:br>
              <a:rPr lang="en-US"/>
            </a:br>
            <a:r>
              <a:rPr lang="en-US" b="1">
                <a:solidFill>
                  <a:srgbClr val="3B40DC"/>
                </a:solidFill>
              </a:rPr>
              <a:t>Festivals/Events Component</a:t>
            </a:r>
            <a:endParaRPr>
              <a:solidFill>
                <a:srgbClr val="3B40DC"/>
              </a:solidFill>
            </a:endParaRPr>
          </a:p>
        </p:txBody>
      </p:sp>
      <p:sp>
        <p:nvSpPr>
          <p:cNvPr id="301" name="Google Shape;301;p24"/>
          <p:cNvSpPr txBox="1">
            <a:spLocks noGrp="1"/>
          </p:cNvSpPr>
          <p:nvPr>
            <p:ph type="body" idx="1"/>
          </p:nvPr>
        </p:nvSpPr>
        <p:spPr>
          <a:xfrm>
            <a:off x="546375" y="1767260"/>
            <a:ext cx="5452350"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10000"/>
              </a:lnSpc>
              <a:spcBef>
                <a:spcPts val="0"/>
              </a:spcBef>
              <a:spcAft>
                <a:spcPts val="0"/>
              </a:spcAft>
              <a:buClr>
                <a:schemeClr val="dk1"/>
              </a:buClr>
              <a:buSzPts val="1800"/>
              <a:buNone/>
            </a:pPr>
            <a:r>
              <a:rPr lang="en-US" sz="2050"/>
              <a:t>For Festivals/Events, expenditures and activities for which grant funds can be utilized by Grantees include, but are not limited to:</a:t>
            </a:r>
            <a:endParaRPr sz="2050"/>
          </a:p>
          <a:p>
            <a:pPr marL="228600" lvl="0" indent="-244475" algn="l" rtl="0">
              <a:lnSpc>
                <a:spcPct val="110000"/>
              </a:lnSpc>
              <a:spcBef>
                <a:spcPts val="1000"/>
              </a:spcBef>
              <a:spcAft>
                <a:spcPts val="0"/>
              </a:spcAft>
              <a:buClr>
                <a:schemeClr val="dk1"/>
              </a:buClr>
              <a:buSzPts val="2050"/>
              <a:buChar char="•"/>
            </a:pPr>
            <a:r>
              <a:rPr lang="en-US" sz="2050"/>
              <a:t>Transportation &amp; Housing; </a:t>
            </a:r>
            <a:endParaRPr sz="2050"/>
          </a:p>
          <a:p>
            <a:pPr marL="228600" lvl="0" indent="-244475" algn="l" rtl="0">
              <a:lnSpc>
                <a:spcPct val="110000"/>
              </a:lnSpc>
              <a:spcBef>
                <a:spcPts val="1000"/>
              </a:spcBef>
              <a:spcAft>
                <a:spcPts val="0"/>
              </a:spcAft>
              <a:buClr>
                <a:schemeClr val="dk1"/>
              </a:buClr>
              <a:buSzPts val="2050"/>
              <a:buChar char="•"/>
            </a:pPr>
            <a:r>
              <a:rPr lang="en-US" sz="2050"/>
              <a:t>Building or equipment rental; </a:t>
            </a:r>
            <a:endParaRPr sz="2050"/>
          </a:p>
          <a:p>
            <a:pPr marL="228600" lvl="0" indent="-244475" algn="l" rtl="0">
              <a:lnSpc>
                <a:spcPct val="110000"/>
              </a:lnSpc>
              <a:spcBef>
                <a:spcPts val="1000"/>
              </a:spcBef>
              <a:spcAft>
                <a:spcPts val="0"/>
              </a:spcAft>
              <a:buClr>
                <a:schemeClr val="dk1"/>
              </a:buClr>
              <a:buSzPts val="2050"/>
              <a:buChar char="•"/>
            </a:pPr>
            <a:r>
              <a:rPr lang="en-US" sz="2050"/>
              <a:t>Receptions/banquets; </a:t>
            </a:r>
            <a:endParaRPr sz="2050"/>
          </a:p>
          <a:p>
            <a:pPr marL="228600" lvl="0" indent="-244475" algn="l" rtl="0">
              <a:lnSpc>
                <a:spcPct val="110000"/>
              </a:lnSpc>
              <a:spcBef>
                <a:spcPts val="1000"/>
              </a:spcBef>
              <a:spcAft>
                <a:spcPts val="0"/>
              </a:spcAft>
              <a:buClr>
                <a:schemeClr val="dk1"/>
              </a:buClr>
              <a:buSzPts val="2050"/>
              <a:buChar char="•"/>
            </a:pPr>
            <a:r>
              <a:rPr lang="en-US" sz="2050"/>
              <a:t>Entertainment/programming; </a:t>
            </a:r>
            <a:endParaRPr sz="2050"/>
          </a:p>
          <a:p>
            <a:pPr marL="228600" lvl="0" indent="-244475" algn="l" rtl="0">
              <a:lnSpc>
                <a:spcPct val="110000"/>
              </a:lnSpc>
              <a:spcBef>
                <a:spcPts val="1000"/>
              </a:spcBef>
              <a:spcAft>
                <a:spcPts val="0"/>
              </a:spcAft>
              <a:buClr>
                <a:schemeClr val="dk1"/>
              </a:buClr>
              <a:buSzPts val="2050"/>
              <a:buChar char="•"/>
            </a:pPr>
            <a:r>
              <a:rPr lang="en-US" sz="2050"/>
              <a:t>Photography;</a:t>
            </a:r>
            <a:endParaRPr sz="2050"/>
          </a:p>
          <a:p>
            <a:pPr marL="228600" lvl="0" indent="-244475" algn="l" rtl="0">
              <a:lnSpc>
                <a:spcPct val="110000"/>
              </a:lnSpc>
              <a:spcBef>
                <a:spcPts val="1000"/>
              </a:spcBef>
              <a:spcAft>
                <a:spcPts val="0"/>
              </a:spcAft>
              <a:buClr>
                <a:schemeClr val="dk1"/>
              </a:buClr>
              <a:buSzPts val="2050"/>
              <a:buChar char="•"/>
            </a:pPr>
            <a:r>
              <a:rPr lang="en-US" sz="2050"/>
              <a:t>Audio Visual equipment; and</a:t>
            </a:r>
            <a:endParaRPr sz="2050"/>
          </a:p>
          <a:p>
            <a:pPr marL="228600" lvl="0" indent="-244475" algn="l" rtl="0">
              <a:lnSpc>
                <a:spcPct val="110000"/>
              </a:lnSpc>
              <a:spcBef>
                <a:spcPts val="1000"/>
              </a:spcBef>
              <a:spcAft>
                <a:spcPts val="0"/>
              </a:spcAft>
              <a:buClr>
                <a:schemeClr val="dk1"/>
              </a:buClr>
              <a:buSzPts val="2050"/>
              <a:buChar char="•"/>
            </a:pPr>
            <a:r>
              <a:rPr lang="en-US" sz="2050"/>
              <a:t>Temporary staff for the festival/event.</a:t>
            </a:r>
            <a:endParaRPr sz="2050"/>
          </a:p>
          <a:p>
            <a:pPr marL="0" lvl="0" indent="0" algn="l" rtl="0">
              <a:lnSpc>
                <a:spcPct val="110000"/>
              </a:lnSpc>
              <a:spcBef>
                <a:spcPts val="1000"/>
              </a:spcBef>
              <a:spcAft>
                <a:spcPts val="0"/>
              </a:spcAft>
              <a:buClr>
                <a:schemeClr val="dk1"/>
              </a:buClr>
              <a:buSzPts val="1800"/>
              <a:buNone/>
            </a:pPr>
            <a:endParaRPr/>
          </a:p>
        </p:txBody>
      </p:sp>
      <p:cxnSp>
        <p:nvCxnSpPr>
          <p:cNvPr id="302" name="Google Shape;302;p24"/>
          <p:cNvCxnSpPr/>
          <p:nvPr/>
        </p:nvCxnSpPr>
        <p:spPr>
          <a:xfrm>
            <a:off x="630591" y="1579463"/>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303" name="Google Shape;303;p24"/>
          <p:cNvPicPr preferRelativeResize="0"/>
          <p:nvPr/>
        </p:nvPicPr>
        <p:blipFill rotWithShape="1">
          <a:blip r:embed="rId3">
            <a:alphaModFix/>
          </a:blip>
          <a:srcRect b="9909"/>
          <a:stretch/>
        </p:blipFill>
        <p:spPr>
          <a:xfrm>
            <a:off x="7136850" y="0"/>
            <a:ext cx="5055151" cy="68579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5"/>
          <p:cNvSpPr txBox="1">
            <a:spLocks noGrp="1"/>
          </p:cNvSpPr>
          <p:nvPr>
            <p:ph type="title"/>
          </p:nvPr>
        </p:nvSpPr>
        <p:spPr>
          <a:xfrm>
            <a:off x="5904130" y="3067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Arial"/>
              <a:buNone/>
            </a:pPr>
            <a:r>
              <a:rPr lang="en-US"/>
              <a:t>Ineligible Expenditures</a:t>
            </a:r>
            <a:br>
              <a:rPr lang="en-US"/>
            </a:br>
            <a:r>
              <a:rPr lang="en-US" b="1">
                <a:solidFill>
                  <a:srgbClr val="3B40DC"/>
                </a:solidFill>
              </a:rPr>
              <a:t>Festivals/Events Component</a:t>
            </a:r>
            <a:endParaRPr>
              <a:solidFill>
                <a:srgbClr val="3B40DC"/>
              </a:solidFill>
            </a:endParaRPr>
          </a:p>
        </p:txBody>
      </p:sp>
      <p:sp>
        <p:nvSpPr>
          <p:cNvPr id="309" name="Google Shape;309;p25"/>
          <p:cNvSpPr txBox="1">
            <a:spLocks noGrp="1"/>
          </p:cNvSpPr>
          <p:nvPr>
            <p:ph type="body" idx="1"/>
          </p:nvPr>
        </p:nvSpPr>
        <p:spPr>
          <a:xfrm>
            <a:off x="5904125" y="1767250"/>
            <a:ext cx="5983200" cy="43515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800"/>
              <a:buNone/>
            </a:pPr>
            <a:r>
              <a:rPr lang="en-US" sz="2050" dirty="0"/>
              <a:t>Ineligible projects and activities for Tourism Festivals/Events include, but are not limited to, </a:t>
            </a:r>
            <a:br>
              <a:rPr lang="en-US" sz="2050" dirty="0"/>
            </a:br>
            <a:r>
              <a:rPr lang="en-US" sz="2050" dirty="0"/>
              <a:t>the following: </a:t>
            </a:r>
            <a:endParaRPr sz="2050" dirty="0"/>
          </a:p>
          <a:p>
            <a:pPr marL="228600" lvl="0" indent="-244475" algn="l" rtl="0">
              <a:lnSpc>
                <a:spcPct val="110000"/>
              </a:lnSpc>
              <a:spcBef>
                <a:spcPts val="1000"/>
              </a:spcBef>
              <a:spcAft>
                <a:spcPts val="0"/>
              </a:spcAft>
              <a:buClr>
                <a:schemeClr val="dk1"/>
              </a:buClr>
              <a:buSzPts val="2050"/>
              <a:buChar char="•"/>
            </a:pPr>
            <a:r>
              <a:rPr lang="en-US" sz="2050" dirty="0"/>
              <a:t>Debt refinancing; </a:t>
            </a:r>
            <a:endParaRPr sz="2050" dirty="0"/>
          </a:p>
          <a:p>
            <a:pPr marL="228600" lvl="0" indent="-244475" algn="l" rtl="0">
              <a:lnSpc>
                <a:spcPct val="110000"/>
              </a:lnSpc>
              <a:spcBef>
                <a:spcPts val="1000"/>
              </a:spcBef>
              <a:spcAft>
                <a:spcPts val="0"/>
              </a:spcAft>
              <a:buClr>
                <a:schemeClr val="dk1"/>
              </a:buClr>
              <a:buSzPts val="2050"/>
              <a:buChar char="•"/>
            </a:pPr>
            <a:r>
              <a:rPr lang="en-US" sz="2050" dirty="0"/>
              <a:t>Contingency funding;</a:t>
            </a:r>
            <a:endParaRPr sz="2050" dirty="0"/>
          </a:p>
          <a:p>
            <a:pPr marL="228600" lvl="0" indent="-244475" algn="l" rtl="0">
              <a:lnSpc>
                <a:spcPct val="110000"/>
              </a:lnSpc>
              <a:spcBef>
                <a:spcPts val="1000"/>
              </a:spcBef>
              <a:spcAft>
                <a:spcPts val="0"/>
              </a:spcAft>
              <a:buClr>
                <a:schemeClr val="dk1"/>
              </a:buClr>
              <a:buSzPts val="2050"/>
              <a:buChar char="•"/>
            </a:pPr>
            <a:r>
              <a:rPr lang="en-US" sz="2050" dirty="0"/>
              <a:t>Normal payroll or operating expenses; </a:t>
            </a:r>
            <a:endParaRPr sz="2050" dirty="0"/>
          </a:p>
          <a:p>
            <a:pPr marL="228600" lvl="0" indent="-244475" algn="l" rtl="0">
              <a:lnSpc>
                <a:spcPct val="110000"/>
              </a:lnSpc>
              <a:spcBef>
                <a:spcPts val="1000"/>
              </a:spcBef>
              <a:spcAft>
                <a:spcPts val="0"/>
              </a:spcAft>
              <a:buClr>
                <a:schemeClr val="dk1"/>
              </a:buClr>
              <a:buSzPts val="2050"/>
              <a:buChar char="•"/>
            </a:pPr>
            <a:r>
              <a:rPr lang="en-US" sz="2050" dirty="0"/>
              <a:t>Administrative expenses, including indirect costs;</a:t>
            </a:r>
            <a:endParaRPr sz="2050" dirty="0"/>
          </a:p>
          <a:p>
            <a:pPr marL="228600" lvl="0" indent="-244475" algn="l" rtl="0">
              <a:lnSpc>
                <a:spcPct val="110000"/>
              </a:lnSpc>
              <a:spcBef>
                <a:spcPts val="1000"/>
              </a:spcBef>
              <a:spcAft>
                <a:spcPts val="0"/>
              </a:spcAft>
              <a:buClr>
                <a:schemeClr val="dk1"/>
              </a:buClr>
              <a:buSzPts val="2050"/>
              <a:buChar char="•"/>
            </a:pPr>
            <a:r>
              <a:rPr lang="en-US" sz="2050" dirty="0"/>
              <a:t>Purchase of equipment; </a:t>
            </a:r>
            <a:endParaRPr sz="2050" dirty="0"/>
          </a:p>
          <a:p>
            <a:pPr marL="228600" lvl="0" indent="-244475" algn="l" rtl="0">
              <a:lnSpc>
                <a:spcPct val="110000"/>
              </a:lnSpc>
              <a:spcBef>
                <a:spcPts val="1000"/>
              </a:spcBef>
              <a:spcAft>
                <a:spcPts val="0"/>
              </a:spcAft>
              <a:buClr>
                <a:schemeClr val="dk1"/>
              </a:buClr>
              <a:buSzPts val="2050"/>
              <a:buChar char="•"/>
            </a:pPr>
            <a:r>
              <a:rPr lang="en-US" sz="2050" dirty="0"/>
              <a:t>Purchase of alcoholic beverages; and</a:t>
            </a:r>
            <a:endParaRPr sz="2050" dirty="0"/>
          </a:p>
          <a:p>
            <a:pPr marL="228600" lvl="0" indent="-244475" algn="l" rtl="0">
              <a:lnSpc>
                <a:spcPct val="110000"/>
              </a:lnSpc>
              <a:spcBef>
                <a:spcPts val="1000"/>
              </a:spcBef>
              <a:spcAft>
                <a:spcPts val="0"/>
              </a:spcAft>
              <a:buClr>
                <a:schemeClr val="dk1"/>
              </a:buClr>
              <a:buSzPts val="2050"/>
              <a:buChar char="•"/>
            </a:pPr>
            <a:r>
              <a:rPr lang="en-US" sz="2050" dirty="0"/>
              <a:t>Marketing.</a:t>
            </a:r>
            <a:endParaRPr sz="2050" dirty="0"/>
          </a:p>
        </p:txBody>
      </p:sp>
      <p:cxnSp>
        <p:nvCxnSpPr>
          <p:cNvPr id="310" name="Google Shape;310;p25"/>
          <p:cNvCxnSpPr/>
          <p:nvPr/>
        </p:nvCxnSpPr>
        <p:spPr>
          <a:xfrm>
            <a:off x="6001405" y="1598918"/>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311" name="Google Shape;311;p25"/>
          <p:cNvPicPr preferRelativeResize="0"/>
          <p:nvPr/>
        </p:nvPicPr>
        <p:blipFill>
          <a:blip r:embed="rId3">
            <a:alphaModFix/>
          </a:blip>
          <a:stretch>
            <a:fillRect/>
          </a:stretch>
        </p:blipFill>
        <p:spPr>
          <a:xfrm>
            <a:off x="0" y="0"/>
            <a:ext cx="4570877" cy="68579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6"/>
          <p:cNvSpPr txBox="1">
            <a:spLocks noGrp="1"/>
          </p:cNvSpPr>
          <p:nvPr>
            <p:ph type="title"/>
          </p:nvPr>
        </p:nvSpPr>
        <p:spPr>
          <a:xfrm>
            <a:off x="525293" y="927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rPr>
              <a:t>Cost Sharing/Match Funds</a:t>
            </a:r>
            <a:endParaRPr/>
          </a:p>
        </p:txBody>
      </p:sp>
      <p:sp>
        <p:nvSpPr>
          <p:cNvPr id="317" name="Google Shape;317;p26"/>
          <p:cNvSpPr txBox="1">
            <a:spLocks noGrp="1"/>
          </p:cNvSpPr>
          <p:nvPr>
            <p:ph type="body" idx="1"/>
          </p:nvPr>
        </p:nvSpPr>
        <p:spPr>
          <a:xfrm>
            <a:off x="525292" y="1304412"/>
            <a:ext cx="11064967" cy="5358809"/>
          </a:xfrm>
          <a:prstGeom prst="rect">
            <a:avLst/>
          </a:prstGeom>
          <a:noFill/>
          <a:ln>
            <a:noFill/>
          </a:ln>
        </p:spPr>
        <p:txBody>
          <a:bodyPr spcFirstLastPara="1" wrap="square" lIns="91425" tIns="45700" rIns="91425" bIns="45700" anchor="t" anchorCtr="0">
            <a:normAutofit/>
          </a:bodyPr>
          <a:lstStyle/>
          <a:p>
            <a:pPr marL="228600" lvl="0" indent="-228600" algn="l" rtl="0">
              <a:lnSpc>
                <a:spcPct val="110000"/>
              </a:lnSpc>
              <a:spcBef>
                <a:spcPts val="0"/>
              </a:spcBef>
              <a:spcAft>
                <a:spcPts val="0"/>
              </a:spcAft>
              <a:buClr>
                <a:schemeClr val="dk1"/>
              </a:buClr>
              <a:buSzPts val="1700"/>
              <a:buChar char="•"/>
            </a:pPr>
            <a:r>
              <a:rPr lang="en-US" sz="1700" dirty="0"/>
              <a:t>Grant applications should be for 50% of the total project costs, unless grant applicant can demonstrate significant need for a greater percentage. </a:t>
            </a:r>
            <a:endParaRPr dirty="0"/>
          </a:p>
          <a:p>
            <a:pPr marL="228600" lvl="0" indent="-228600" algn="l" rtl="0">
              <a:lnSpc>
                <a:spcPct val="110000"/>
              </a:lnSpc>
              <a:spcBef>
                <a:spcPts val="1600"/>
              </a:spcBef>
              <a:spcAft>
                <a:spcPts val="0"/>
              </a:spcAft>
              <a:buClr>
                <a:schemeClr val="dk1"/>
              </a:buClr>
              <a:buSzPts val="1700"/>
              <a:buChar char="•"/>
            </a:pPr>
            <a:r>
              <a:rPr lang="en-US" sz="1700" dirty="0"/>
              <a:t>At the Department’s discretion, grants to units of local government, municipalities, counties, not-for-profit organizations, or local promotion groups may exceed 50% of the entire amount of the actual expenditure for the project; however, preference will be given to applicants seeking funding for 50% or less of the entire amount of actual expenditure for the project. </a:t>
            </a:r>
            <a:endParaRPr dirty="0"/>
          </a:p>
          <a:p>
            <a:pPr marL="228600" lvl="0" indent="-228600" algn="l" rtl="0">
              <a:lnSpc>
                <a:spcPct val="110000"/>
              </a:lnSpc>
              <a:spcBef>
                <a:spcPts val="1600"/>
              </a:spcBef>
              <a:spcAft>
                <a:spcPts val="0"/>
              </a:spcAft>
              <a:buClr>
                <a:schemeClr val="dk1"/>
              </a:buClr>
              <a:buSzPts val="1700"/>
              <a:buChar char="•"/>
            </a:pPr>
            <a:r>
              <a:rPr lang="en-US" sz="1700" dirty="0"/>
              <a:t>If an applicant is a for-profit business, the grant amount will not exceed 25% of the entire amount of actual expenditure for the project. No one grant shall exceed $500,000.</a:t>
            </a:r>
            <a:endParaRPr dirty="0"/>
          </a:p>
          <a:p>
            <a:pPr marL="228600" lvl="0" indent="-228600" algn="l" rtl="0">
              <a:lnSpc>
                <a:spcPct val="110000"/>
              </a:lnSpc>
              <a:spcBef>
                <a:spcPts val="1600"/>
              </a:spcBef>
              <a:spcAft>
                <a:spcPts val="0"/>
              </a:spcAft>
              <a:buClr>
                <a:schemeClr val="dk1"/>
              </a:buClr>
              <a:buSzPts val="1700"/>
              <a:buChar char="•"/>
            </a:pPr>
            <a:r>
              <a:rPr lang="en-US" sz="1700" dirty="0"/>
              <a:t>In-kind contributions necessary to complete the project and for which the cash value is easily documented (i.e., donated labor, equipment, supplies and materials), and that are eligible grant and match line-item expenditures identified in the budget. In-kind contributions may only be used as allowable match by units of local government, municipalities, counties, not-for-profit organizations, or local promotion groups and cannot exceed 25% of the match requirement. </a:t>
            </a:r>
            <a:endParaRPr dirty="0"/>
          </a:p>
          <a:p>
            <a:pPr marL="228600" lvl="0" indent="-228600" algn="l" rtl="0">
              <a:lnSpc>
                <a:spcPct val="110000"/>
              </a:lnSpc>
              <a:spcBef>
                <a:spcPts val="1600"/>
              </a:spcBef>
              <a:spcAft>
                <a:spcPts val="0"/>
              </a:spcAft>
              <a:buClr>
                <a:schemeClr val="dk1"/>
              </a:buClr>
              <a:buSzPts val="1700"/>
              <a:buChar char="•"/>
            </a:pPr>
            <a:r>
              <a:rPr lang="en-US" sz="1700" b="1" dirty="0"/>
              <a:t>Please note that preference will be given to the applicants that match grant funds dollar to dollar.</a:t>
            </a:r>
            <a:endParaRPr sz="1700" dirty="0"/>
          </a:p>
        </p:txBody>
      </p:sp>
      <p:cxnSp>
        <p:nvCxnSpPr>
          <p:cNvPr id="318" name="Google Shape;318;p26"/>
          <p:cNvCxnSpPr/>
          <p:nvPr/>
        </p:nvCxnSpPr>
        <p:spPr>
          <a:xfrm>
            <a:off x="630591" y="1131997"/>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pic>
        <p:nvPicPr>
          <p:cNvPr id="323" name="Google Shape;323;p27" descr="A picture containing sky, outdoor, city, building&#10;&#10;Description automatically generated"/>
          <p:cNvPicPr preferRelativeResize="0"/>
          <p:nvPr/>
        </p:nvPicPr>
        <p:blipFill rotWithShape="1">
          <a:blip r:embed="rId3">
            <a:alphaModFix amt="13000"/>
          </a:blip>
          <a:srcRect t="7970" b="7967"/>
          <a:stretch/>
        </p:blipFill>
        <p:spPr>
          <a:xfrm>
            <a:off x="-38761" y="-9000"/>
            <a:ext cx="12269522" cy="6876000"/>
          </a:xfrm>
          <a:prstGeom prst="rect">
            <a:avLst/>
          </a:prstGeom>
          <a:noFill/>
          <a:ln>
            <a:noFill/>
          </a:ln>
        </p:spPr>
      </p:pic>
      <p:sp>
        <p:nvSpPr>
          <p:cNvPr id="324" name="Google Shape;324;p27"/>
          <p:cNvSpPr txBox="1">
            <a:spLocks noGrp="1"/>
          </p:cNvSpPr>
          <p:nvPr>
            <p:ph type="title"/>
          </p:nvPr>
        </p:nvSpPr>
        <p:spPr>
          <a:xfrm>
            <a:off x="565830" y="11221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rPr>
              <a:t>Application Submittal</a:t>
            </a:r>
            <a:endParaRPr/>
          </a:p>
        </p:txBody>
      </p:sp>
      <p:sp>
        <p:nvSpPr>
          <p:cNvPr id="325" name="Google Shape;325;p27"/>
          <p:cNvSpPr txBox="1">
            <a:spLocks noGrp="1"/>
          </p:cNvSpPr>
          <p:nvPr>
            <p:ph type="body" idx="1"/>
          </p:nvPr>
        </p:nvSpPr>
        <p:spPr>
          <a:xfrm>
            <a:off x="546374" y="1307805"/>
            <a:ext cx="9434019" cy="518507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800"/>
              <a:buNone/>
            </a:pPr>
            <a:r>
              <a:rPr lang="en-US" sz="1800" dirty="0"/>
              <a:t>Completed application packages will be submitted via Smartsheet. </a:t>
            </a:r>
            <a:endParaRPr dirty="0"/>
          </a:p>
          <a:p>
            <a:pPr algn="l"/>
            <a:r>
              <a:rPr lang="en-US" sz="1800" dirty="0"/>
              <a:t>. </a:t>
            </a:r>
            <a:r>
              <a:rPr lang="en-US" sz="1800" b="0" i="0" u="none" strike="noStrike" baseline="0" dirty="0">
                <a:latin typeface="ArialMT"/>
              </a:rPr>
              <a:t>Application materials must be submitted to the Department via electronic form at </a:t>
            </a:r>
            <a:r>
              <a:rPr lang="en-US" sz="1800" b="1" i="0" u="none" strike="noStrike" baseline="0" dirty="0">
                <a:latin typeface="Arial-BoldMT"/>
              </a:rPr>
              <a:t>https://app.smartsheet.com/b/form/82dd17ce9b1f463b95af5dbf9f1317eb</a:t>
            </a:r>
            <a:r>
              <a:rPr lang="en-US" sz="1800" b="0" i="0" u="none" strike="noStrike" baseline="0" dirty="0">
                <a:latin typeface="ArialMT"/>
              </a:rPr>
              <a:t>.</a:t>
            </a:r>
          </a:p>
          <a:p>
            <a:pPr marL="0" lvl="0" indent="0" algn="l" rtl="0">
              <a:lnSpc>
                <a:spcPct val="110000"/>
              </a:lnSpc>
              <a:spcBef>
                <a:spcPts val="1000"/>
              </a:spcBef>
              <a:spcAft>
                <a:spcPts val="0"/>
              </a:spcAft>
              <a:buClr>
                <a:schemeClr val="dk1"/>
              </a:buClr>
              <a:buSzPts val="1800"/>
              <a:buNone/>
            </a:pPr>
            <a:r>
              <a:rPr lang="en-US" sz="1800" dirty="0"/>
              <a:t>Application packages must contain the following items:</a:t>
            </a:r>
            <a:endParaRPr lang="en-US" dirty="0"/>
          </a:p>
          <a:p>
            <a:pPr marL="228600" lvl="0" indent="-228600" algn="l" rtl="0">
              <a:lnSpc>
                <a:spcPct val="100000"/>
              </a:lnSpc>
              <a:spcBef>
                <a:spcPts val="0"/>
              </a:spcBef>
              <a:spcAft>
                <a:spcPts val="0"/>
              </a:spcAft>
              <a:buClr>
                <a:schemeClr val="dk1"/>
              </a:buClr>
              <a:buSzPts val="1600"/>
              <a:buChar char="•"/>
            </a:pPr>
            <a:r>
              <a:rPr lang="en-US" sz="1600" dirty="0"/>
              <a:t>Uniform Grant Application in fillable PDF format (print, sign and scan signature page with submission) </a:t>
            </a:r>
            <a:endParaRPr dirty="0"/>
          </a:p>
          <a:p>
            <a:pPr marL="228600" lvl="0" indent="-228600" algn="l" rtl="0">
              <a:lnSpc>
                <a:spcPct val="100000"/>
              </a:lnSpc>
              <a:spcBef>
                <a:spcPts val="600"/>
              </a:spcBef>
              <a:spcAft>
                <a:spcPts val="0"/>
              </a:spcAft>
              <a:buClr>
                <a:schemeClr val="dk1"/>
              </a:buClr>
              <a:buSzPts val="1600"/>
              <a:buChar char="•"/>
            </a:pPr>
            <a:r>
              <a:rPr lang="en-US" sz="1600" dirty="0"/>
              <a:t>Uniform Capital Budget utilizing the template provided by DCEO for this project. The entire budget with all worksheets included even if the worksheets are not relevant to the grant opportunity must</a:t>
            </a:r>
            <a:br>
              <a:rPr lang="en-US" sz="1600" dirty="0"/>
            </a:br>
            <a:r>
              <a:rPr lang="en-US" sz="1600" dirty="0"/>
              <a:t>be submitted with the application materials. (print, sign and scan signature page with submission) </a:t>
            </a:r>
            <a:endParaRPr dirty="0"/>
          </a:p>
          <a:p>
            <a:pPr marL="228600" lvl="0" indent="-228600" algn="l" rtl="0">
              <a:lnSpc>
                <a:spcPct val="100000"/>
              </a:lnSpc>
              <a:spcBef>
                <a:spcPts val="600"/>
              </a:spcBef>
              <a:spcAft>
                <a:spcPts val="0"/>
              </a:spcAft>
              <a:buClr>
                <a:schemeClr val="dk1"/>
              </a:buClr>
              <a:buSzPts val="1600"/>
              <a:buChar char="•"/>
            </a:pPr>
            <a:r>
              <a:rPr lang="en-US" sz="1600" dirty="0"/>
              <a:t>Conflict of Interest Disclosure</a:t>
            </a:r>
            <a:endParaRPr dirty="0"/>
          </a:p>
          <a:p>
            <a:pPr marL="228600" lvl="0" indent="-228600" algn="l" rtl="0">
              <a:lnSpc>
                <a:spcPct val="100000"/>
              </a:lnSpc>
              <a:spcBef>
                <a:spcPts val="600"/>
              </a:spcBef>
              <a:spcAft>
                <a:spcPts val="0"/>
              </a:spcAft>
              <a:buClr>
                <a:schemeClr val="dk1"/>
              </a:buClr>
              <a:buSzPts val="1600"/>
              <a:buChar char="•"/>
            </a:pPr>
            <a:r>
              <a:rPr lang="en-US" sz="1600" dirty="0"/>
              <a:t>Mandatory Disclosures</a:t>
            </a:r>
            <a:endParaRPr dirty="0"/>
          </a:p>
          <a:p>
            <a:pPr marL="228600" lvl="0" indent="-228600" algn="l" rtl="0">
              <a:lnSpc>
                <a:spcPct val="100000"/>
              </a:lnSpc>
              <a:spcBef>
                <a:spcPts val="600"/>
              </a:spcBef>
              <a:spcAft>
                <a:spcPts val="0"/>
              </a:spcAft>
              <a:buClr>
                <a:schemeClr val="dk1"/>
              </a:buClr>
              <a:buSzPts val="1600"/>
              <a:buChar char="•"/>
            </a:pPr>
            <a:r>
              <a:rPr lang="en-US" sz="1600" dirty="0"/>
              <a:t>Program Specific Application/Narrative </a:t>
            </a:r>
            <a:endParaRPr dirty="0"/>
          </a:p>
        </p:txBody>
      </p:sp>
      <p:cxnSp>
        <p:nvCxnSpPr>
          <p:cNvPr id="326" name="Google Shape;326;p27"/>
          <p:cNvCxnSpPr/>
          <p:nvPr/>
        </p:nvCxnSpPr>
        <p:spPr>
          <a:xfrm>
            <a:off x="630591" y="1151452"/>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8"/>
          <p:cNvSpPr txBox="1">
            <a:spLocks noGrp="1"/>
          </p:cNvSpPr>
          <p:nvPr>
            <p:ph type="title"/>
          </p:nvPr>
        </p:nvSpPr>
        <p:spPr>
          <a:xfrm>
            <a:off x="526920" y="9275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rPr>
              <a:t>Application Timeline</a:t>
            </a:r>
            <a:endParaRPr/>
          </a:p>
        </p:txBody>
      </p:sp>
      <p:sp>
        <p:nvSpPr>
          <p:cNvPr id="332" name="Google Shape;332;p28"/>
          <p:cNvSpPr txBox="1">
            <a:spLocks noGrp="1"/>
          </p:cNvSpPr>
          <p:nvPr>
            <p:ph type="body" idx="1"/>
          </p:nvPr>
        </p:nvSpPr>
        <p:spPr>
          <a:xfrm>
            <a:off x="1993775" y="1340400"/>
            <a:ext cx="8559900" cy="5517600"/>
          </a:xfrm>
          <a:prstGeom prst="rect">
            <a:avLst/>
          </a:prstGeom>
          <a:noFill/>
          <a:ln>
            <a:noFill/>
          </a:ln>
        </p:spPr>
        <p:txBody>
          <a:bodyPr spcFirstLastPara="1" wrap="square" lIns="91425" tIns="45700" rIns="91425" bIns="45700" anchor="t" anchorCtr="0">
            <a:normAutofit/>
          </a:bodyPr>
          <a:lstStyle/>
          <a:p>
            <a:pPr marL="228600" lvl="0" indent="-241300" algn="l" rtl="0">
              <a:lnSpc>
                <a:spcPct val="110000"/>
              </a:lnSpc>
              <a:spcBef>
                <a:spcPts val="0"/>
              </a:spcBef>
              <a:spcAft>
                <a:spcPts val="0"/>
              </a:spcAft>
              <a:buClr>
                <a:schemeClr val="dk1"/>
              </a:buClr>
              <a:buSzPts val="2000"/>
              <a:buChar char="•"/>
            </a:pPr>
            <a:r>
              <a:rPr lang="en-US" sz="2000" dirty="0"/>
              <a:t>Due by 5 PM on 9/23/2022.</a:t>
            </a:r>
            <a:endParaRPr sz="2000" dirty="0"/>
          </a:p>
        </p:txBody>
      </p:sp>
      <p:grpSp>
        <p:nvGrpSpPr>
          <p:cNvPr id="333" name="Google Shape;333;p28"/>
          <p:cNvGrpSpPr/>
          <p:nvPr/>
        </p:nvGrpSpPr>
        <p:grpSpPr>
          <a:xfrm>
            <a:off x="10419560" y="6352686"/>
            <a:ext cx="1609254" cy="333435"/>
            <a:chOff x="2307876" y="0"/>
            <a:chExt cx="4316818" cy="894435"/>
          </a:xfrm>
        </p:grpSpPr>
        <p:pic>
          <p:nvPicPr>
            <p:cNvPr id="334" name="Google Shape;334;p28" descr="Image"/>
            <p:cNvPicPr preferRelativeResize="0"/>
            <p:nvPr/>
          </p:nvPicPr>
          <p:blipFill rotWithShape="1">
            <a:blip r:embed="rId3">
              <a:alphaModFix/>
            </a:blip>
            <a:srcRect/>
            <a:stretch/>
          </p:blipFill>
          <p:spPr>
            <a:xfrm>
              <a:off x="5730259" y="0"/>
              <a:ext cx="894435" cy="894435"/>
            </a:xfrm>
            <a:prstGeom prst="rect">
              <a:avLst/>
            </a:prstGeom>
            <a:noFill/>
            <a:ln>
              <a:noFill/>
            </a:ln>
          </p:spPr>
        </p:pic>
        <p:pic>
          <p:nvPicPr>
            <p:cNvPr id="335" name="Google Shape;335;p28" descr="Image"/>
            <p:cNvPicPr preferRelativeResize="0"/>
            <p:nvPr/>
          </p:nvPicPr>
          <p:blipFill rotWithShape="1">
            <a:blip r:embed="rId4">
              <a:alphaModFix/>
            </a:blip>
            <a:srcRect/>
            <a:stretch/>
          </p:blipFill>
          <p:spPr>
            <a:xfrm>
              <a:off x="2307876" y="98899"/>
              <a:ext cx="1055139" cy="696636"/>
            </a:xfrm>
            <a:prstGeom prst="rect">
              <a:avLst/>
            </a:prstGeom>
            <a:noFill/>
            <a:ln>
              <a:noFill/>
            </a:ln>
          </p:spPr>
        </p:pic>
        <p:pic>
          <p:nvPicPr>
            <p:cNvPr id="336" name="Google Shape;336;p28" descr="Image"/>
            <p:cNvPicPr preferRelativeResize="0"/>
            <p:nvPr/>
          </p:nvPicPr>
          <p:blipFill rotWithShape="1">
            <a:blip r:embed="rId5">
              <a:alphaModFix/>
            </a:blip>
            <a:srcRect/>
            <a:stretch/>
          </p:blipFill>
          <p:spPr>
            <a:xfrm>
              <a:off x="3797537" y="174160"/>
              <a:ext cx="1512314" cy="546114"/>
            </a:xfrm>
            <a:prstGeom prst="rect">
              <a:avLst/>
            </a:prstGeom>
            <a:noFill/>
            <a:ln>
              <a:noFill/>
            </a:ln>
          </p:spPr>
        </p:pic>
      </p:grpSp>
      <p:cxnSp>
        <p:nvCxnSpPr>
          <p:cNvPr id="337" name="Google Shape;337;p28"/>
          <p:cNvCxnSpPr/>
          <p:nvPr/>
        </p:nvCxnSpPr>
        <p:spPr>
          <a:xfrm>
            <a:off x="630591" y="1170907"/>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29"/>
          <p:cNvSpPr txBox="1">
            <a:spLocks noGrp="1"/>
          </p:cNvSpPr>
          <p:nvPr>
            <p:ph type="title"/>
          </p:nvPr>
        </p:nvSpPr>
        <p:spPr>
          <a:xfrm>
            <a:off x="526920" y="927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rPr>
              <a:t>Merit Review </a:t>
            </a:r>
            <a:endParaRPr/>
          </a:p>
        </p:txBody>
      </p:sp>
      <p:sp>
        <p:nvSpPr>
          <p:cNvPr id="343" name="Google Shape;343;p29"/>
          <p:cNvSpPr txBox="1">
            <a:spLocks noGrp="1"/>
          </p:cNvSpPr>
          <p:nvPr>
            <p:ph type="body" idx="1"/>
          </p:nvPr>
        </p:nvSpPr>
        <p:spPr>
          <a:xfrm>
            <a:off x="526920" y="1417065"/>
            <a:ext cx="10515600" cy="435133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10000"/>
              </a:lnSpc>
              <a:spcBef>
                <a:spcPts val="0"/>
              </a:spcBef>
              <a:spcAft>
                <a:spcPts val="0"/>
              </a:spcAft>
              <a:buClr>
                <a:schemeClr val="dk1"/>
              </a:buClr>
              <a:buSzPts val="1800"/>
              <a:buChar char="•"/>
            </a:pPr>
            <a:r>
              <a:rPr lang="en-US" dirty="0"/>
              <a:t>This grant opportunity is competitive.</a:t>
            </a:r>
            <a:endParaRPr dirty="0"/>
          </a:p>
          <a:p>
            <a:pPr marL="228600" lvl="0" indent="-228600" algn="l" rtl="0">
              <a:lnSpc>
                <a:spcPct val="110000"/>
              </a:lnSpc>
              <a:spcBef>
                <a:spcPts val="1000"/>
              </a:spcBef>
              <a:spcAft>
                <a:spcPts val="0"/>
              </a:spcAft>
              <a:buClr>
                <a:schemeClr val="dk1"/>
              </a:buClr>
              <a:buSzPts val="1800"/>
              <a:buChar char="•"/>
            </a:pPr>
            <a:r>
              <a:rPr lang="en-US" dirty="0"/>
              <a:t>Applications will be reviewed and scored by a review committee. </a:t>
            </a:r>
            <a:r>
              <a:rPr lang="en-US" b="1" dirty="0"/>
              <a:t>Scoring will be based upon the responses you provide in your application. Complete and concise responses are necessary in order to give the review committee a clear understanding of each question you are addressing. Scores will be reflective of the information you provide in each response.</a:t>
            </a:r>
          </a:p>
          <a:p>
            <a:pPr algn="l"/>
            <a:r>
              <a:rPr lang="en-US" sz="1800" b="0" i="0" u="none" strike="noStrike" baseline="0" dirty="0">
                <a:latin typeface="ArialMT"/>
              </a:rPr>
              <a:t>The final score of each Committee member will be calculated and an average of all scores will be the final applicant score. Grants will be awarded in order from highest score to the lowest score until funding is exhausted as well as geographical dispersion will be considered. The Department expects to award at least $5 million of the $15 million for Tourism Festivals &amp; Events. In addition, at least 30 percent of the funds will be available to communities located outside the Northeast region (Cook, Lake, McHenry, DuPage, Kane, DeKalb, Kendall, Will, Kankakee, and Grundy Counties). </a:t>
            </a:r>
          </a:p>
          <a:p>
            <a:pPr algn="l"/>
            <a:r>
              <a:rPr lang="en-US" sz="1800" b="0" i="0" u="none" strike="noStrike" baseline="0" dirty="0">
                <a:latin typeface="ArialMT"/>
              </a:rPr>
              <a:t>An application must receive a minimum of 60 of 100 possible points to be considered eligible for funding.</a:t>
            </a:r>
          </a:p>
          <a:p>
            <a:pPr marL="228600" lvl="0" indent="-228600" algn="l" rtl="0">
              <a:lnSpc>
                <a:spcPct val="110000"/>
              </a:lnSpc>
              <a:spcBef>
                <a:spcPts val="1000"/>
              </a:spcBef>
              <a:spcAft>
                <a:spcPts val="0"/>
              </a:spcAft>
              <a:buClr>
                <a:schemeClr val="dk1"/>
              </a:buClr>
              <a:buSzPts val="1800"/>
              <a:buChar char="•"/>
            </a:pPr>
            <a:endParaRPr lang="en-US" dirty="0"/>
          </a:p>
          <a:p>
            <a:pPr marL="228600" lvl="0" indent="-228600" algn="l" rtl="0">
              <a:lnSpc>
                <a:spcPct val="110000"/>
              </a:lnSpc>
              <a:spcBef>
                <a:spcPts val="1000"/>
              </a:spcBef>
              <a:spcAft>
                <a:spcPts val="0"/>
              </a:spcAft>
              <a:buClr>
                <a:schemeClr val="dk1"/>
              </a:buClr>
              <a:buSzPts val="1800"/>
              <a:buChar char="•"/>
            </a:pPr>
            <a:endParaRPr dirty="0"/>
          </a:p>
        </p:txBody>
      </p:sp>
      <p:cxnSp>
        <p:nvCxnSpPr>
          <p:cNvPr id="344" name="Google Shape;344;p29"/>
          <p:cNvCxnSpPr/>
          <p:nvPr/>
        </p:nvCxnSpPr>
        <p:spPr>
          <a:xfrm>
            <a:off x="630591" y="1170907"/>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eaec7a7f34_0_24"/>
          <p:cNvSpPr txBox="1">
            <a:spLocks noGrp="1"/>
          </p:cNvSpPr>
          <p:nvPr>
            <p:ph type="title"/>
          </p:nvPr>
        </p:nvSpPr>
        <p:spPr>
          <a:xfrm>
            <a:off x="565830" y="3067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Arial"/>
              <a:buNone/>
            </a:pPr>
            <a:r>
              <a:rPr lang="en-US" dirty="0"/>
              <a:t>Application Review</a:t>
            </a:r>
            <a:br>
              <a:rPr lang="en-US" dirty="0">
                <a:solidFill>
                  <a:srgbClr val="3B40DC"/>
                </a:solidFill>
              </a:rPr>
            </a:br>
            <a:r>
              <a:rPr lang="en-US" b="1" dirty="0">
                <a:solidFill>
                  <a:srgbClr val="3B40DC"/>
                </a:solidFill>
              </a:rPr>
              <a:t>Attractions Component</a:t>
            </a:r>
            <a:endParaRPr dirty="0">
              <a:solidFill>
                <a:srgbClr val="3B40DC"/>
              </a:solidFill>
            </a:endParaRPr>
          </a:p>
        </p:txBody>
      </p:sp>
      <p:sp>
        <p:nvSpPr>
          <p:cNvPr id="350" name="Google Shape;350;geaec7a7f34_0_24"/>
          <p:cNvSpPr txBox="1">
            <a:spLocks noGrp="1"/>
          </p:cNvSpPr>
          <p:nvPr>
            <p:ph type="body" idx="1"/>
          </p:nvPr>
        </p:nvSpPr>
        <p:spPr>
          <a:xfrm>
            <a:off x="630591" y="2508818"/>
            <a:ext cx="11054400" cy="4062600"/>
          </a:xfrm>
          <a:prstGeom prst="rect">
            <a:avLst/>
          </a:prstGeom>
          <a:noFill/>
          <a:ln>
            <a:noFill/>
          </a:ln>
        </p:spPr>
        <p:txBody>
          <a:bodyPr spcFirstLastPara="1" wrap="square" lIns="91425" tIns="45700" rIns="91425" bIns="45700" anchor="t" anchorCtr="0">
            <a:noAutofit/>
          </a:bodyPr>
          <a:lstStyle/>
          <a:p>
            <a:pPr algn="l"/>
            <a:r>
              <a:rPr lang="en-US" sz="1800" b="1" i="0" u="none" strike="noStrike" baseline="0" dirty="0">
                <a:latin typeface="Arial-BoldMT"/>
              </a:rPr>
              <a:t>Need- Identification of stakeholders, facts, and evidence that demonstrate the proposal supports the grant program purpose</a:t>
            </a:r>
          </a:p>
          <a:p>
            <a:pPr algn="l"/>
            <a:r>
              <a:rPr lang="en-US" sz="1800" b="0" i="0" u="none" strike="noStrike" baseline="0" dirty="0">
                <a:latin typeface="ArialMT"/>
              </a:rPr>
              <a:t>To what extent is the grant needed in order to develop or improve the tourism attraction?</a:t>
            </a:r>
          </a:p>
          <a:p>
            <a:pPr algn="l"/>
            <a:r>
              <a:rPr lang="en-US" sz="1800" b="0" i="0" u="none" strike="noStrike" baseline="0" dirty="0">
                <a:latin typeface="ArialMT"/>
              </a:rPr>
              <a:t>To what extent will the development or improvement of the tourism attraction revive the tourism, travel and hospitality industries in the area of the attraction by increasing economic activity in the local area?</a:t>
            </a:r>
          </a:p>
          <a:p>
            <a:pPr algn="l"/>
            <a:endParaRPr sz="2000" dirty="0"/>
          </a:p>
        </p:txBody>
      </p:sp>
      <p:sp>
        <p:nvSpPr>
          <p:cNvPr id="351" name="Google Shape;351;geaec7a7f34_0_24"/>
          <p:cNvSpPr/>
          <p:nvPr/>
        </p:nvSpPr>
        <p:spPr>
          <a:xfrm>
            <a:off x="546068" y="1783223"/>
            <a:ext cx="91038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Arial"/>
                <a:ea typeface="Arial"/>
                <a:cs typeface="Arial"/>
                <a:sym typeface="Arial"/>
              </a:rPr>
              <a:t>Program Specific Applications require you to address a series of questions; the review committee will score your responses in three categories:</a:t>
            </a:r>
            <a:endParaRPr dirty="0"/>
          </a:p>
        </p:txBody>
      </p:sp>
      <p:cxnSp>
        <p:nvCxnSpPr>
          <p:cNvPr id="352" name="Google Shape;352;geaec7a7f34_0_24"/>
          <p:cNvCxnSpPr/>
          <p:nvPr/>
        </p:nvCxnSpPr>
        <p:spPr>
          <a:xfrm>
            <a:off x="630591" y="1579463"/>
            <a:ext cx="25290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62F19-3289-45BE-BD04-E333843DADBF}"/>
              </a:ext>
            </a:extLst>
          </p:cNvPr>
          <p:cNvSpPr>
            <a:spLocks noGrp="1"/>
          </p:cNvSpPr>
          <p:nvPr>
            <p:ph type="title"/>
          </p:nvPr>
        </p:nvSpPr>
        <p:spPr/>
        <p:txBody>
          <a:bodyPr/>
          <a:lstStyle/>
          <a:p>
            <a:r>
              <a:rPr lang="en-US" dirty="0"/>
              <a:t>Application Review</a:t>
            </a:r>
            <a:br>
              <a:rPr lang="en-US" dirty="0">
                <a:solidFill>
                  <a:srgbClr val="3B40DC"/>
                </a:solidFill>
              </a:rPr>
            </a:br>
            <a:r>
              <a:rPr lang="en-US" b="1" dirty="0">
                <a:solidFill>
                  <a:srgbClr val="3B40DC"/>
                </a:solidFill>
              </a:rPr>
              <a:t>Attractions Component</a:t>
            </a:r>
            <a:endParaRPr lang="en-US" dirty="0"/>
          </a:p>
        </p:txBody>
      </p:sp>
      <p:sp>
        <p:nvSpPr>
          <p:cNvPr id="3" name="Text Placeholder 2">
            <a:extLst>
              <a:ext uri="{FF2B5EF4-FFF2-40B4-BE49-F238E27FC236}">
                <a16:creationId xmlns:a16="http://schemas.microsoft.com/office/drawing/2014/main" id="{A88BE32A-4252-40B8-9009-5E3B319F8862}"/>
              </a:ext>
            </a:extLst>
          </p:cNvPr>
          <p:cNvSpPr>
            <a:spLocks noGrp="1"/>
          </p:cNvSpPr>
          <p:nvPr>
            <p:ph type="body" idx="1"/>
          </p:nvPr>
        </p:nvSpPr>
        <p:spPr/>
        <p:txBody>
          <a:bodyPr>
            <a:noAutofit/>
          </a:bodyPr>
          <a:lstStyle/>
          <a:p>
            <a:pPr algn="l"/>
            <a:r>
              <a:rPr lang="en-US" b="1" i="0" u="none" strike="noStrike" baseline="0" dirty="0">
                <a:latin typeface="Arial-BoldMT"/>
              </a:rPr>
              <a:t>Capacity- The ability of the applicant to execute the project according to requirements of the grant program</a:t>
            </a:r>
          </a:p>
          <a:p>
            <a:pPr algn="l"/>
            <a:r>
              <a:rPr lang="en-US" b="0" i="0" u="none" strike="noStrike" baseline="0" dirty="0">
                <a:latin typeface="ArialMT"/>
              </a:rPr>
              <a:t>To what extent will the tourism attraction create local partnerships with the small business community and organizations to assist them with recovery from the Pandemic?</a:t>
            </a:r>
          </a:p>
          <a:p>
            <a:pPr algn="l"/>
            <a:r>
              <a:rPr lang="en-US" b="0" i="0" u="none" strike="noStrike" baseline="0" dirty="0">
                <a:latin typeface="ArialMT"/>
              </a:rPr>
              <a:t>The applicant provided detail on the estimated tourism impact for the local area of the tourism attraction.</a:t>
            </a:r>
          </a:p>
          <a:p>
            <a:pPr algn="l"/>
            <a:r>
              <a:rPr lang="en-US" b="0" i="0" u="none" strike="noStrike" baseline="0" dirty="0">
                <a:latin typeface="ArialMT"/>
              </a:rPr>
              <a:t>To what extent is or will the tourism attraction be marketed to visitors and locals in order to increase attendance?</a:t>
            </a:r>
          </a:p>
        </p:txBody>
      </p:sp>
    </p:spTree>
    <p:extLst>
      <p:ext uri="{BB962C8B-B14F-4D97-AF65-F5344CB8AC3E}">
        <p14:creationId xmlns:p14="http://schemas.microsoft.com/office/powerpoint/2010/main" val="423905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130C4-50CB-40F5-8AF1-C23874BFA344}"/>
              </a:ext>
            </a:extLst>
          </p:cNvPr>
          <p:cNvSpPr>
            <a:spLocks noGrp="1"/>
          </p:cNvSpPr>
          <p:nvPr>
            <p:ph type="title"/>
          </p:nvPr>
        </p:nvSpPr>
        <p:spPr/>
        <p:txBody>
          <a:bodyPr/>
          <a:lstStyle/>
          <a:p>
            <a:r>
              <a:rPr lang="en-US" dirty="0"/>
              <a:t>Application Review</a:t>
            </a:r>
            <a:br>
              <a:rPr lang="en-US" dirty="0">
                <a:solidFill>
                  <a:srgbClr val="3B40DC"/>
                </a:solidFill>
              </a:rPr>
            </a:br>
            <a:r>
              <a:rPr lang="en-US" b="1" dirty="0">
                <a:solidFill>
                  <a:srgbClr val="3B40DC"/>
                </a:solidFill>
              </a:rPr>
              <a:t>Attractions Component</a:t>
            </a:r>
            <a:br>
              <a:rPr lang="en-US" b="1" dirty="0">
                <a:solidFill>
                  <a:srgbClr val="3B40DC"/>
                </a:solidFill>
              </a:rPr>
            </a:br>
            <a:endParaRPr lang="en-US" dirty="0"/>
          </a:p>
        </p:txBody>
      </p:sp>
      <p:sp>
        <p:nvSpPr>
          <p:cNvPr id="3" name="Text Placeholder 2">
            <a:extLst>
              <a:ext uri="{FF2B5EF4-FFF2-40B4-BE49-F238E27FC236}">
                <a16:creationId xmlns:a16="http://schemas.microsoft.com/office/drawing/2014/main" id="{10F6040A-1BD2-4994-86B8-43CBF25C82A0}"/>
              </a:ext>
            </a:extLst>
          </p:cNvPr>
          <p:cNvSpPr>
            <a:spLocks noGrp="1"/>
          </p:cNvSpPr>
          <p:nvPr>
            <p:ph type="body" idx="1"/>
          </p:nvPr>
        </p:nvSpPr>
        <p:spPr>
          <a:xfrm>
            <a:off x="643650" y="1477108"/>
            <a:ext cx="10515600" cy="4699855"/>
          </a:xfrm>
        </p:spPr>
        <p:txBody>
          <a:bodyPr>
            <a:noAutofit/>
          </a:bodyPr>
          <a:lstStyle/>
          <a:p>
            <a:pPr algn="l"/>
            <a:r>
              <a:rPr lang="en-US" b="1" i="0" u="none" strike="noStrike" baseline="0" dirty="0">
                <a:latin typeface="Arial-BoldMT"/>
              </a:rPr>
              <a:t>Quality- The totality of features and characteristics of the project that indicate its ability to satisfy the requirements of the grant program</a:t>
            </a:r>
          </a:p>
          <a:p>
            <a:pPr algn="l"/>
            <a:r>
              <a:rPr lang="en-US" b="0" i="0" u="none" strike="noStrike" baseline="0" dirty="0">
                <a:latin typeface="ArialMT"/>
              </a:rPr>
              <a:t>To what extent are the costs itemized on the budget reasonable and necessary to develop a new tourism attraction or improve the tourism attraction to help increase attendance and justification for the costs provided?</a:t>
            </a:r>
          </a:p>
          <a:p>
            <a:pPr algn="l"/>
            <a:r>
              <a:rPr lang="en-US" b="0" i="0" u="none" strike="noStrike" baseline="0" dirty="0">
                <a:latin typeface="ArialMT"/>
              </a:rPr>
              <a:t>To what extent are there established tracking and evaluation methodologies and performance measures with estimated outcomes to reflect the success of the tourism attraction?</a:t>
            </a:r>
          </a:p>
          <a:p>
            <a:pPr algn="l"/>
            <a:r>
              <a:rPr lang="en-US" b="0" i="0" u="none" strike="noStrike" baseline="0" dirty="0">
                <a:latin typeface="ArialMT"/>
              </a:rPr>
              <a:t>The attraction meets the definition of a tourism attraction and has the required hours of operation to be able to support increasing visitation.</a:t>
            </a:r>
          </a:p>
          <a:p>
            <a:pPr algn="l"/>
            <a:r>
              <a:rPr lang="en-US" b="0" i="0" u="none" strike="noStrike" baseline="0" dirty="0">
                <a:latin typeface="ArialMT"/>
              </a:rPr>
              <a:t>Is the development of the tourism attraction or improvement being done to bring in visitors and locals to the business or neighborhood to try and build back capacity to 2019 levels?</a:t>
            </a:r>
          </a:p>
          <a:p>
            <a:pPr algn="l"/>
            <a:r>
              <a:rPr lang="en-US" b="0" i="0" u="none" strike="noStrike" baseline="0" dirty="0">
                <a:latin typeface="ArialMT"/>
              </a:rPr>
              <a:t>The tourism attraction is being held in an area that has experienced declines in hotel tax revenue in 2021 compared to 2019</a:t>
            </a:r>
            <a:endParaRPr lang="en-US" dirty="0"/>
          </a:p>
        </p:txBody>
      </p:sp>
    </p:spTree>
    <p:extLst>
      <p:ext uri="{BB962C8B-B14F-4D97-AF65-F5344CB8AC3E}">
        <p14:creationId xmlns:p14="http://schemas.microsoft.com/office/powerpoint/2010/main" val="975808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31"/>
          <p:cNvSpPr txBox="1">
            <a:spLocks noGrp="1"/>
          </p:cNvSpPr>
          <p:nvPr>
            <p:ph type="title"/>
          </p:nvPr>
        </p:nvSpPr>
        <p:spPr>
          <a:xfrm>
            <a:off x="546375" y="3067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800"/>
              <a:buFont typeface="Arial"/>
              <a:buNone/>
            </a:pPr>
            <a:r>
              <a:rPr lang="en-US" dirty="0"/>
              <a:t>Application Review</a:t>
            </a:r>
            <a:br>
              <a:rPr lang="en-US" dirty="0"/>
            </a:br>
            <a:r>
              <a:rPr lang="en-US" b="1" dirty="0">
                <a:solidFill>
                  <a:srgbClr val="3B40DC"/>
                </a:solidFill>
              </a:rPr>
              <a:t>Festivals/Events Component</a:t>
            </a:r>
            <a:endParaRPr dirty="0">
              <a:solidFill>
                <a:srgbClr val="3B40DC"/>
              </a:solidFill>
            </a:endParaRPr>
          </a:p>
        </p:txBody>
      </p:sp>
      <p:sp>
        <p:nvSpPr>
          <p:cNvPr id="374" name="Google Shape;374;p31"/>
          <p:cNvSpPr txBox="1">
            <a:spLocks noGrp="1"/>
          </p:cNvSpPr>
          <p:nvPr>
            <p:ph type="body" idx="1"/>
          </p:nvPr>
        </p:nvSpPr>
        <p:spPr>
          <a:xfrm>
            <a:off x="623900" y="2588300"/>
            <a:ext cx="10896300" cy="3442800"/>
          </a:xfrm>
          <a:prstGeom prst="rect">
            <a:avLst/>
          </a:prstGeom>
          <a:noFill/>
          <a:ln>
            <a:noFill/>
          </a:ln>
        </p:spPr>
        <p:txBody>
          <a:bodyPr spcFirstLastPara="1" wrap="square" lIns="91425" tIns="45700" rIns="91425" bIns="45700" anchor="t" anchorCtr="0">
            <a:noAutofit/>
          </a:bodyPr>
          <a:lstStyle/>
          <a:p>
            <a:pPr algn="l"/>
            <a:r>
              <a:rPr lang="en-US" sz="1800" b="1" i="0" u="none" strike="noStrike" baseline="0" dirty="0">
                <a:latin typeface="Arial-BoldMT"/>
              </a:rPr>
              <a:t>Need- Identification of stakeholders, facts, and evidence that demonstrate the proposal supports the grant program purpose</a:t>
            </a:r>
          </a:p>
          <a:p>
            <a:pPr algn="l"/>
            <a:r>
              <a:rPr lang="en-US" sz="1800" b="0" i="0" u="none" strike="noStrike" baseline="0" dirty="0">
                <a:latin typeface="ArialMT"/>
              </a:rPr>
              <a:t>To what extent is the grant needed in order to assist with costs to hold the festival or event?</a:t>
            </a:r>
          </a:p>
          <a:p>
            <a:pPr algn="l"/>
            <a:r>
              <a:rPr lang="en-US" sz="1800" b="0" i="0" u="none" strike="noStrike" baseline="0" dirty="0">
                <a:latin typeface="ArialMT"/>
              </a:rPr>
              <a:t>To what extent will the festival or event revive the tourism, travel and hospitality industries in the area of the festival or event by increasing economic activity in the local area?</a:t>
            </a:r>
            <a:endParaRPr dirty="0"/>
          </a:p>
        </p:txBody>
      </p:sp>
      <p:cxnSp>
        <p:nvCxnSpPr>
          <p:cNvPr id="375" name="Google Shape;375;p31"/>
          <p:cNvCxnSpPr/>
          <p:nvPr/>
        </p:nvCxnSpPr>
        <p:spPr>
          <a:xfrm>
            <a:off x="630591" y="1579463"/>
            <a:ext cx="252920" cy="0"/>
          </a:xfrm>
          <a:prstGeom prst="straightConnector1">
            <a:avLst/>
          </a:prstGeom>
          <a:noFill/>
          <a:ln w="60325" cap="flat" cmpd="sng">
            <a:solidFill>
              <a:srgbClr val="2623C4"/>
            </a:solidFill>
            <a:prstDash val="solid"/>
            <a:miter lim="800000"/>
            <a:headEnd type="none" w="sm" len="sm"/>
            <a:tailEnd type="none" w="sm" len="sm"/>
          </a:ln>
        </p:spPr>
      </p:cxnSp>
      <p:sp>
        <p:nvSpPr>
          <p:cNvPr id="376" name="Google Shape;376;p31"/>
          <p:cNvSpPr/>
          <p:nvPr/>
        </p:nvSpPr>
        <p:spPr>
          <a:xfrm>
            <a:off x="546377" y="1787146"/>
            <a:ext cx="108963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Program Specific Applications require you to address a series of questions; the review committee will score your responses in three categories: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AE09-EE2A-42F4-BC5A-460704BCE983}"/>
              </a:ext>
            </a:extLst>
          </p:cNvPr>
          <p:cNvSpPr>
            <a:spLocks noGrp="1"/>
          </p:cNvSpPr>
          <p:nvPr>
            <p:ph type="title"/>
          </p:nvPr>
        </p:nvSpPr>
        <p:spPr/>
        <p:txBody>
          <a:bodyPr/>
          <a:lstStyle/>
          <a:p>
            <a:r>
              <a:rPr lang="en-US" dirty="0"/>
              <a:t>Application Review</a:t>
            </a:r>
            <a:br>
              <a:rPr lang="en-US" dirty="0"/>
            </a:br>
            <a:r>
              <a:rPr lang="en-US" b="1" dirty="0">
                <a:solidFill>
                  <a:srgbClr val="3B40DC"/>
                </a:solidFill>
              </a:rPr>
              <a:t>Festivals/Events Component</a:t>
            </a:r>
            <a:endParaRPr lang="en-US" dirty="0"/>
          </a:p>
        </p:txBody>
      </p:sp>
      <p:sp>
        <p:nvSpPr>
          <p:cNvPr id="3" name="Text Placeholder 2">
            <a:extLst>
              <a:ext uri="{FF2B5EF4-FFF2-40B4-BE49-F238E27FC236}">
                <a16:creationId xmlns:a16="http://schemas.microsoft.com/office/drawing/2014/main" id="{4CC6856F-CA33-4C84-B089-C941432D1927}"/>
              </a:ext>
            </a:extLst>
          </p:cNvPr>
          <p:cNvSpPr>
            <a:spLocks noGrp="1"/>
          </p:cNvSpPr>
          <p:nvPr>
            <p:ph type="body" idx="1"/>
          </p:nvPr>
        </p:nvSpPr>
        <p:spPr/>
        <p:txBody>
          <a:bodyPr>
            <a:normAutofit/>
          </a:bodyPr>
          <a:lstStyle/>
          <a:p>
            <a:pPr algn="l"/>
            <a:r>
              <a:rPr lang="en-US" sz="1800" b="1" i="0" u="none" strike="noStrike" baseline="0" dirty="0">
                <a:latin typeface="Arial-BoldMT"/>
              </a:rPr>
              <a:t>Capacity- The ability of the applicant to execute the project according to requirements of the grant program</a:t>
            </a:r>
          </a:p>
          <a:p>
            <a:pPr algn="l"/>
            <a:r>
              <a:rPr lang="en-US" sz="1800" b="0" i="0" u="none" strike="noStrike" baseline="0" dirty="0">
                <a:latin typeface="ArialMT"/>
              </a:rPr>
              <a:t>To what extent will the festival or event create local partnerships with the small business community and organizations to assist them with recovery from the Pandemic?</a:t>
            </a:r>
          </a:p>
          <a:p>
            <a:pPr algn="l"/>
            <a:r>
              <a:rPr lang="en-US" sz="1800" b="0" i="0" u="none" strike="noStrike" baseline="0" dirty="0">
                <a:latin typeface="ArialMT"/>
              </a:rPr>
              <a:t>The applicant provided detail on the estimated tourism impact for the local area of the festival or event.</a:t>
            </a:r>
          </a:p>
          <a:p>
            <a:pPr algn="l"/>
            <a:r>
              <a:rPr lang="en-US" sz="1800" b="0" i="0" u="none" strike="noStrike" baseline="0" dirty="0">
                <a:latin typeface="ArialMT"/>
              </a:rPr>
              <a:t>To what extent will the festival or event generate media coverage outside the local area to bring awareness to the festival and attract more attendance?</a:t>
            </a:r>
          </a:p>
          <a:p>
            <a:pPr algn="l"/>
            <a:r>
              <a:rPr lang="en-US" sz="1800" b="0" i="0" u="none" strike="noStrike" baseline="0" dirty="0">
                <a:latin typeface="ArialMT"/>
              </a:rPr>
              <a:t>To what extent will the festival or event be marketed to visitors and locals in order to increase attendance?</a:t>
            </a:r>
            <a:endParaRPr lang="en-US" dirty="0"/>
          </a:p>
        </p:txBody>
      </p:sp>
    </p:spTree>
    <p:extLst>
      <p:ext uri="{BB962C8B-B14F-4D97-AF65-F5344CB8AC3E}">
        <p14:creationId xmlns:p14="http://schemas.microsoft.com/office/powerpoint/2010/main" val="31889907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BDEEC-93B1-4BD8-87F1-C84643609DBB}"/>
              </a:ext>
            </a:extLst>
          </p:cNvPr>
          <p:cNvSpPr>
            <a:spLocks noGrp="1"/>
          </p:cNvSpPr>
          <p:nvPr>
            <p:ph type="title"/>
          </p:nvPr>
        </p:nvSpPr>
        <p:spPr/>
        <p:txBody>
          <a:bodyPr/>
          <a:lstStyle/>
          <a:p>
            <a:r>
              <a:rPr lang="en-US" dirty="0"/>
              <a:t>Application Review</a:t>
            </a:r>
            <a:br>
              <a:rPr lang="en-US" dirty="0"/>
            </a:br>
            <a:r>
              <a:rPr lang="en-US" b="1" dirty="0">
                <a:solidFill>
                  <a:srgbClr val="3B40DC"/>
                </a:solidFill>
              </a:rPr>
              <a:t>Festivals/Events Component</a:t>
            </a:r>
            <a:endParaRPr lang="en-US" dirty="0"/>
          </a:p>
        </p:txBody>
      </p:sp>
      <p:sp>
        <p:nvSpPr>
          <p:cNvPr id="3" name="Text Placeholder 2">
            <a:extLst>
              <a:ext uri="{FF2B5EF4-FFF2-40B4-BE49-F238E27FC236}">
                <a16:creationId xmlns:a16="http://schemas.microsoft.com/office/drawing/2014/main" id="{AF3C901D-74CD-47EB-B5C6-B79EFC55E694}"/>
              </a:ext>
            </a:extLst>
          </p:cNvPr>
          <p:cNvSpPr>
            <a:spLocks noGrp="1"/>
          </p:cNvSpPr>
          <p:nvPr>
            <p:ph type="body" idx="1"/>
          </p:nvPr>
        </p:nvSpPr>
        <p:spPr/>
        <p:txBody>
          <a:bodyPr>
            <a:normAutofit/>
          </a:bodyPr>
          <a:lstStyle/>
          <a:p>
            <a:pPr algn="l"/>
            <a:r>
              <a:rPr lang="en-US" sz="1800" b="1" i="0" u="none" strike="noStrike" baseline="0" dirty="0">
                <a:latin typeface="Arial-BoldMT"/>
              </a:rPr>
              <a:t>Quality- The totality of features and characteristics of the project that indicate its ability to satisfy the requirements of the grant program</a:t>
            </a:r>
          </a:p>
          <a:p>
            <a:pPr algn="l"/>
            <a:r>
              <a:rPr lang="en-US" sz="1800" b="0" i="0" u="none" strike="noStrike" baseline="0" dirty="0">
                <a:latin typeface="ArialMT"/>
              </a:rPr>
              <a:t>To what extent are the costs itemized on the budget reasonable and necessary to hold the festival or event and help to increase attendance and justification for the costs provided?</a:t>
            </a:r>
          </a:p>
          <a:p>
            <a:pPr algn="l"/>
            <a:r>
              <a:rPr lang="en-US" sz="1800" b="0" i="0" u="none" strike="noStrike" baseline="0" dirty="0">
                <a:latin typeface="ArialMT"/>
              </a:rPr>
              <a:t>To what extent are there established tracking and evaluation methodologies and performance measures with estimated outcomes to reflect the success of the festival or event?</a:t>
            </a:r>
          </a:p>
          <a:p>
            <a:pPr algn="l"/>
            <a:r>
              <a:rPr lang="en-US" sz="1800" b="0" i="0" u="none" strike="noStrike" baseline="0" dirty="0">
                <a:latin typeface="ArialMT"/>
              </a:rPr>
              <a:t>Is the festival a new festival being created to bring in visitors and locals to the business or neighborhood or enhancement of an existing festival to try and build back capacity to 2019 levels?</a:t>
            </a:r>
          </a:p>
          <a:p>
            <a:pPr algn="l"/>
            <a:r>
              <a:rPr lang="en-US" sz="1800" b="0" i="0" u="none" strike="noStrike" baseline="0" dirty="0">
                <a:latin typeface="ArialMT"/>
              </a:rPr>
              <a:t>Festival is being held in an area that has experienced declines in hotel tax revenue in 2021 compared to 2019</a:t>
            </a:r>
          </a:p>
        </p:txBody>
      </p:sp>
    </p:spTree>
    <p:extLst>
      <p:ext uri="{BB962C8B-B14F-4D97-AF65-F5344CB8AC3E}">
        <p14:creationId xmlns:p14="http://schemas.microsoft.com/office/powerpoint/2010/main" val="1436146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2"/>
          <p:cNvSpPr txBox="1">
            <a:spLocks noGrp="1"/>
          </p:cNvSpPr>
          <p:nvPr>
            <p:ph type="title"/>
          </p:nvPr>
        </p:nvSpPr>
        <p:spPr>
          <a:xfrm>
            <a:off x="526920" y="927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rPr>
              <a:t>Complete Risk Assessments</a:t>
            </a:r>
            <a:endParaRPr/>
          </a:p>
        </p:txBody>
      </p:sp>
      <p:sp>
        <p:nvSpPr>
          <p:cNvPr id="390" name="Google Shape;390;p32"/>
          <p:cNvSpPr txBox="1">
            <a:spLocks noGrp="1"/>
          </p:cNvSpPr>
          <p:nvPr>
            <p:ph type="body" idx="1"/>
          </p:nvPr>
        </p:nvSpPr>
        <p:spPr>
          <a:xfrm>
            <a:off x="526920" y="1397615"/>
            <a:ext cx="6087889" cy="4351338"/>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3B40DC"/>
              </a:buClr>
              <a:buSzPts val="1800"/>
              <a:buNone/>
            </a:pPr>
            <a:r>
              <a:rPr lang="en-US" b="1" dirty="0">
                <a:solidFill>
                  <a:srgbClr val="3B40DC"/>
                </a:solidFill>
              </a:rPr>
              <a:t>Internal Control Questionnaire (ICQ)</a:t>
            </a:r>
            <a:endParaRPr dirty="0"/>
          </a:p>
          <a:p>
            <a:pPr marL="460375" lvl="1" indent="-287338" algn="l" rtl="0">
              <a:lnSpc>
                <a:spcPct val="110000"/>
              </a:lnSpc>
              <a:spcBef>
                <a:spcPts val="500"/>
              </a:spcBef>
              <a:spcAft>
                <a:spcPts val="0"/>
              </a:spcAft>
              <a:buClr>
                <a:schemeClr val="dk1"/>
              </a:buClr>
              <a:buSzPts val="1600"/>
              <a:buChar char="•"/>
            </a:pPr>
            <a:r>
              <a:rPr lang="en-US" dirty="0"/>
              <a:t>All applicants must complete this questionnaire.</a:t>
            </a:r>
            <a:endParaRPr dirty="0"/>
          </a:p>
          <a:p>
            <a:pPr marL="460375" lvl="1" indent="-287338" algn="l" rtl="0">
              <a:lnSpc>
                <a:spcPct val="110000"/>
              </a:lnSpc>
              <a:spcBef>
                <a:spcPts val="500"/>
              </a:spcBef>
              <a:spcAft>
                <a:spcPts val="0"/>
              </a:spcAft>
              <a:buClr>
                <a:schemeClr val="dk1"/>
              </a:buClr>
              <a:buSzPts val="1600"/>
              <a:buChar char="•"/>
            </a:pPr>
            <a:r>
              <a:rPr lang="en-US" dirty="0"/>
              <a:t>This questionnaire assesses the financial and administrative risk of the entity.</a:t>
            </a:r>
            <a:endParaRPr dirty="0"/>
          </a:p>
          <a:p>
            <a:pPr marL="460375" lvl="1" indent="-287338" algn="l" rtl="0">
              <a:lnSpc>
                <a:spcPct val="110000"/>
              </a:lnSpc>
              <a:spcBef>
                <a:spcPts val="500"/>
              </a:spcBef>
              <a:spcAft>
                <a:spcPts val="0"/>
              </a:spcAft>
              <a:buClr>
                <a:schemeClr val="dk1"/>
              </a:buClr>
              <a:buSzPts val="1600"/>
              <a:buChar char="•"/>
            </a:pPr>
            <a:r>
              <a:rPr lang="en-US" dirty="0"/>
              <a:t>Complete the FY’2023 ICQ on the GATA Grantee Portal</a:t>
            </a:r>
            <a:endParaRPr dirty="0"/>
          </a:p>
          <a:p>
            <a:pPr marL="460375" lvl="1" indent="-287338" algn="l" rtl="0">
              <a:lnSpc>
                <a:spcPct val="110000"/>
              </a:lnSpc>
              <a:spcBef>
                <a:spcPts val="500"/>
              </a:spcBef>
              <a:spcAft>
                <a:spcPts val="0"/>
              </a:spcAft>
              <a:buClr>
                <a:schemeClr val="dk1"/>
              </a:buClr>
              <a:buSzPts val="1600"/>
              <a:buChar char="•"/>
            </a:pPr>
            <a:r>
              <a:rPr lang="en-US" dirty="0"/>
              <a:t>Your application is considered incomplete and cannot be moved forward for review until this questionnaire has been completed.</a:t>
            </a:r>
            <a:endParaRPr u="sng" dirty="0"/>
          </a:p>
          <a:p>
            <a:pPr marL="0" lvl="0" indent="0" algn="l" rtl="0">
              <a:lnSpc>
                <a:spcPct val="110000"/>
              </a:lnSpc>
              <a:spcBef>
                <a:spcPts val="1600"/>
              </a:spcBef>
              <a:spcAft>
                <a:spcPts val="0"/>
              </a:spcAft>
              <a:buClr>
                <a:srgbClr val="3B40DC"/>
              </a:buClr>
              <a:buSzPts val="1800"/>
              <a:buNone/>
            </a:pPr>
            <a:r>
              <a:rPr lang="en-US" b="1" dirty="0">
                <a:solidFill>
                  <a:srgbClr val="3B40DC"/>
                </a:solidFill>
              </a:rPr>
              <a:t>Programmatic Risk Assessment (PRAQ)</a:t>
            </a:r>
            <a:endParaRPr dirty="0"/>
          </a:p>
          <a:p>
            <a:pPr marL="460375" lvl="1" indent="-287338" algn="l" rtl="0">
              <a:lnSpc>
                <a:spcPct val="110000"/>
              </a:lnSpc>
              <a:spcBef>
                <a:spcPts val="500"/>
              </a:spcBef>
              <a:spcAft>
                <a:spcPts val="0"/>
              </a:spcAft>
              <a:buClr>
                <a:schemeClr val="dk1"/>
              </a:buClr>
              <a:buSzPts val="1600"/>
              <a:buChar char="•"/>
            </a:pPr>
            <a:r>
              <a:rPr lang="en-US" dirty="0"/>
              <a:t>This questionnaire assesses an entity’s grant experience and ability to administer the program.</a:t>
            </a:r>
            <a:endParaRPr dirty="0"/>
          </a:p>
          <a:p>
            <a:pPr marL="460375" lvl="1" indent="-287338" algn="l" rtl="0">
              <a:lnSpc>
                <a:spcPct val="110000"/>
              </a:lnSpc>
              <a:spcBef>
                <a:spcPts val="500"/>
              </a:spcBef>
              <a:spcAft>
                <a:spcPts val="0"/>
              </a:spcAft>
              <a:buClr>
                <a:schemeClr val="dk1"/>
              </a:buClr>
              <a:buSzPts val="1600"/>
              <a:buChar char="•"/>
            </a:pPr>
            <a:r>
              <a:rPr lang="en-US" b="1" dirty="0"/>
              <a:t>Successful</a:t>
            </a:r>
            <a:r>
              <a:rPr lang="en-US" dirty="0"/>
              <a:t> applicants will receive this assessment after application scoring and funding determination.</a:t>
            </a:r>
            <a:endParaRPr dirty="0"/>
          </a:p>
        </p:txBody>
      </p:sp>
      <p:grpSp>
        <p:nvGrpSpPr>
          <p:cNvPr id="391" name="Google Shape;391;p32"/>
          <p:cNvGrpSpPr/>
          <p:nvPr/>
        </p:nvGrpSpPr>
        <p:grpSpPr>
          <a:xfrm>
            <a:off x="9560784" y="6342433"/>
            <a:ext cx="2471270" cy="346928"/>
            <a:chOff x="0" y="0"/>
            <a:chExt cx="4055276" cy="569296"/>
          </a:xfrm>
        </p:grpSpPr>
        <p:pic>
          <p:nvPicPr>
            <p:cNvPr id="392" name="Google Shape;392;p32" descr="Google Shape;84;p17"/>
            <p:cNvPicPr preferRelativeResize="0"/>
            <p:nvPr/>
          </p:nvPicPr>
          <p:blipFill rotWithShape="1">
            <a:blip r:embed="rId3">
              <a:alphaModFix amt="24000"/>
            </a:blip>
            <a:srcRect/>
            <a:stretch/>
          </p:blipFill>
          <p:spPr>
            <a:xfrm>
              <a:off x="1378378" y="78030"/>
              <a:ext cx="655021" cy="491266"/>
            </a:xfrm>
            <a:prstGeom prst="rect">
              <a:avLst/>
            </a:prstGeom>
            <a:noFill/>
            <a:ln>
              <a:noFill/>
            </a:ln>
          </p:spPr>
        </p:pic>
        <p:pic>
          <p:nvPicPr>
            <p:cNvPr id="393" name="Google Shape;393;p32" descr="Google Shape;85;p17"/>
            <p:cNvPicPr preferRelativeResize="0"/>
            <p:nvPr/>
          </p:nvPicPr>
          <p:blipFill rotWithShape="1">
            <a:blip r:embed="rId4">
              <a:alphaModFix amt="37000"/>
            </a:blip>
            <a:srcRect/>
            <a:stretch/>
          </p:blipFill>
          <p:spPr>
            <a:xfrm>
              <a:off x="2308177" y="111822"/>
              <a:ext cx="1022130" cy="423682"/>
            </a:xfrm>
            <a:prstGeom prst="rect">
              <a:avLst/>
            </a:prstGeom>
            <a:noFill/>
            <a:ln>
              <a:noFill/>
            </a:ln>
          </p:spPr>
        </p:pic>
        <p:pic>
          <p:nvPicPr>
            <p:cNvPr id="394" name="Google Shape;394;p32" descr="Google Shape;86;p17"/>
            <p:cNvPicPr preferRelativeResize="0"/>
            <p:nvPr/>
          </p:nvPicPr>
          <p:blipFill rotWithShape="1">
            <a:blip r:embed="rId5">
              <a:alphaModFix amt="24000"/>
            </a:blip>
            <a:srcRect/>
            <a:stretch/>
          </p:blipFill>
          <p:spPr>
            <a:xfrm>
              <a:off x="3485575" y="0"/>
              <a:ext cx="569701" cy="555258"/>
            </a:xfrm>
            <a:prstGeom prst="rect">
              <a:avLst/>
            </a:prstGeom>
            <a:noFill/>
            <a:ln>
              <a:noFill/>
            </a:ln>
          </p:spPr>
        </p:pic>
        <p:pic>
          <p:nvPicPr>
            <p:cNvPr id="395" name="Google Shape;395;p32" descr="Google Shape;87;p17"/>
            <p:cNvPicPr preferRelativeResize="0"/>
            <p:nvPr/>
          </p:nvPicPr>
          <p:blipFill rotWithShape="1">
            <a:blip r:embed="rId6">
              <a:alphaModFix amt="24000"/>
            </a:blip>
            <a:srcRect/>
            <a:stretch/>
          </p:blipFill>
          <p:spPr>
            <a:xfrm>
              <a:off x="0" y="82402"/>
              <a:ext cx="1103600" cy="482524"/>
            </a:xfrm>
            <a:prstGeom prst="rect">
              <a:avLst/>
            </a:prstGeom>
            <a:noFill/>
            <a:ln>
              <a:noFill/>
            </a:ln>
          </p:spPr>
        </p:pic>
      </p:grpSp>
      <p:cxnSp>
        <p:nvCxnSpPr>
          <p:cNvPr id="396" name="Google Shape;396;p32"/>
          <p:cNvCxnSpPr/>
          <p:nvPr/>
        </p:nvCxnSpPr>
        <p:spPr>
          <a:xfrm>
            <a:off x="630591" y="1170907"/>
            <a:ext cx="252920" cy="0"/>
          </a:xfrm>
          <a:prstGeom prst="straightConnector1">
            <a:avLst/>
          </a:prstGeom>
          <a:noFill/>
          <a:ln w="60325" cap="flat" cmpd="sng">
            <a:solidFill>
              <a:srgbClr val="2623C4"/>
            </a:solidFill>
            <a:prstDash val="solid"/>
            <a:miter lim="800000"/>
            <a:headEnd type="none" w="sm" len="sm"/>
            <a:tailEnd type="none" w="sm" len="sm"/>
          </a:ln>
        </p:spPr>
      </p:cxnSp>
      <p:pic>
        <p:nvPicPr>
          <p:cNvPr id="397" name="Google Shape;397;p32"/>
          <p:cNvPicPr preferRelativeResize="0"/>
          <p:nvPr/>
        </p:nvPicPr>
        <p:blipFill rotWithShape="1">
          <a:blip r:embed="rId7">
            <a:alphaModFix/>
          </a:blip>
          <a:srcRect t="8681" b="8681"/>
          <a:stretch/>
        </p:blipFill>
        <p:spPr>
          <a:xfrm>
            <a:off x="6659459" y="0"/>
            <a:ext cx="5532541"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33"/>
          <p:cNvSpPr txBox="1">
            <a:spLocks noGrp="1"/>
          </p:cNvSpPr>
          <p:nvPr>
            <p:ph type="title"/>
          </p:nvPr>
        </p:nvSpPr>
        <p:spPr>
          <a:xfrm>
            <a:off x="523920" y="9081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rPr>
              <a:t>Helpful Links/Information</a:t>
            </a:r>
            <a:endParaRPr/>
          </a:p>
        </p:txBody>
      </p:sp>
      <p:sp>
        <p:nvSpPr>
          <p:cNvPr id="403" name="Google Shape;403;p33"/>
          <p:cNvSpPr txBox="1">
            <a:spLocks noGrp="1"/>
          </p:cNvSpPr>
          <p:nvPr>
            <p:ph type="body" idx="1"/>
          </p:nvPr>
        </p:nvSpPr>
        <p:spPr>
          <a:xfrm>
            <a:off x="1168475" y="1416375"/>
            <a:ext cx="9226500" cy="5206200"/>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Clr>
                <a:schemeClr val="dk1"/>
              </a:buClr>
              <a:buSzPts val="1600"/>
              <a:buNone/>
            </a:pPr>
            <a:r>
              <a:rPr lang="en-US" dirty="0"/>
              <a:t>Catalog of State Financial Assistance:</a:t>
            </a:r>
            <a:endParaRPr dirty="0"/>
          </a:p>
          <a:p>
            <a:pPr marL="0" lvl="0" indent="0" algn="ctr" rtl="0">
              <a:lnSpc>
                <a:spcPct val="110000"/>
              </a:lnSpc>
              <a:spcBef>
                <a:spcPts val="1000"/>
              </a:spcBef>
              <a:spcAft>
                <a:spcPts val="0"/>
              </a:spcAft>
              <a:buClr>
                <a:schemeClr val="dk1"/>
              </a:buClr>
              <a:buSzPts val="1600"/>
              <a:buNone/>
            </a:pPr>
            <a:r>
              <a:rPr lang="en-US" u="sng" dirty="0">
                <a:solidFill>
                  <a:schemeClr val="hlink"/>
                </a:solidFill>
                <a:hlinkClick r:id="rId3"/>
              </a:rPr>
              <a:t>https://www2.illinois.gov/sites/GATA/Grants/SitePages/CSFA.aspx</a:t>
            </a:r>
            <a:endParaRPr dirty="0"/>
          </a:p>
          <a:p>
            <a:pPr marL="0" lvl="0" indent="0" algn="ctr" rtl="0">
              <a:lnSpc>
                <a:spcPct val="110000"/>
              </a:lnSpc>
              <a:spcBef>
                <a:spcPts val="1000"/>
              </a:spcBef>
              <a:spcAft>
                <a:spcPts val="0"/>
              </a:spcAft>
              <a:buClr>
                <a:schemeClr val="dk1"/>
              </a:buClr>
              <a:buSzPts val="1600"/>
              <a:buNone/>
            </a:pPr>
            <a:endParaRPr dirty="0"/>
          </a:p>
          <a:p>
            <a:pPr marL="0" lvl="0" indent="0" algn="ctr" rtl="0">
              <a:lnSpc>
                <a:spcPct val="110000"/>
              </a:lnSpc>
              <a:spcBef>
                <a:spcPts val="1000"/>
              </a:spcBef>
              <a:spcAft>
                <a:spcPts val="0"/>
              </a:spcAft>
              <a:buClr>
                <a:schemeClr val="dk1"/>
              </a:buClr>
              <a:buSzPts val="1600"/>
              <a:buNone/>
            </a:pPr>
            <a:r>
              <a:rPr lang="en-US" dirty="0"/>
              <a:t>Pre-Award Requirements questions/problems:</a:t>
            </a:r>
            <a:endParaRPr dirty="0"/>
          </a:p>
          <a:p>
            <a:pPr marL="0" lvl="0" indent="0" algn="ctr" rtl="0">
              <a:lnSpc>
                <a:spcPct val="110000"/>
              </a:lnSpc>
              <a:spcBef>
                <a:spcPts val="1000"/>
              </a:spcBef>
              <a:spcAft>
                <a:spcPts val="0"/>
              </a:spcAft>
              <a:buClr>
                <a:schemeClr val="dk1"/>
              </a:buClr>
              <a:buSzPts val="1600"/>
              <a:buNone/>
            </a:pPr>
            <a:r>
              <a:rPr lang="en-US" u="sng" dirty="0">
                <a:solidFill>
                  <a:schemeClr val="hlink"/>
                </a:solidFill>
                <a:hlinkClick r:id="rId4"/>
              </a:rPr>
              <a:t>CEO.GATA@illinois.gov</a:t>
            </a:r>
            <a:endParaRPr dirty="0"/>
          </a:p>
          <a:p>
            <a:pPr marL="0" lvl="0" indent="0" algn="ctr" rtl="0">
              <a:lnSpc>
                <a:spcPct val="110000"/>
              </a:lnSpc>
              <a:spcBef>
                <a:spcPts val="1000"/>
              </a:spcBef>
              <a:spcAft>
                <a:spcPts val="0"/>
              </a:spcAft>
              <a:buClr>
                <a:schemeClr val="dk1"/>
              </a:buClr>
              <a:buSzPts val="1600"/>
              <a:buNone/>
            </a:pPr>
            <a:endParaRPr dirty="0"/>
          </a:p>
          <a:p>
            <a:pPr marL="0" lvl="0" indent="0" algn="ctr" rtl="0">
              <a:lnSpc>
                <a:spcPct val="110000"/>
              </a:lnSpc>
              <a:spcBef>
                <a:spcPts val="1000"/>
              </a:spcBef>
              <a:spcAft>
                <a:spcPts val="0"/>
              </a:spcAft>
              <a:buClr>
                <a:schemeClr val="dk1"/>
              </a:buClr>
              <a:buSzPts val="1600"/>
              <a:buNone/>
            </a:pPr>
            <a:r>
              <a:rPr lang="en-US" dirty="0"/>
              <a:t>Stop Pay List issues:</a:t>
            </a:r>
            <a:endParaRPr dirty="0"/>
          </a:p>
          <a:p>
            <a:pPr marL="0" lvl="0" indent="0" algn="ctr" rtl="0">
              <a:lnSpc>
                <a:spcPct val="110000"/>
              </a:lnSpc>
              <a:spcBef>
                <a:spcPts val="1000"/>
              </a:spcBef>
              <a:spcAft>
                <a:spcPts val="0"/>
              </a:spcAft>
              <a:buClr>
                <a:schemeClr val="dk1"/>
              </a:buClr>
              <a:buSzPts val="1600"/>
              <a:buNone/>
            </a:pPr>
            <a:r>
              <a:rPr lang="en-US" u="sng" dirty="0">
                <a:solidFill>
                  <a:schemeClr val="hlink"/>
                </a:solidFill>
                <a:hlinkClick r:id="rId5"/>
              </a:rPr>
              <a:t>CEO.externalauditunit@illinois.gov</a:t>
            </a:r>
            <a:endParaRPr dirty="0"/>
          </a:p>
          <a:p>
            <a:pPr marL="228600" lvl="0" indent="-127000" algn="ctr" rtl="0">
              <a:lnSpc>
                <a:spcPct val="110000"/>
              </a:lnSpc>
              <a:spcBef>
                <a:spcPts val="1000"/>
              </a:spcBef>
              <a:spcAft>
                <a:spcPts val="0"/>
              </a:spcAft>
              <a:buClr>
                <a:schemeClr val="dk1"/>
              </a:buClr>
              <a:buSzPts val="1600"/>
              <a:buNone/>
            </a:pPr>
            <a:endParaRPr dirty="0"/>
          </a:p>
          <a:p>
            <a:pPr marL="0" lvl="0" indent="0" algn="ctr" rtl="0">
              <a:lnSpc>
                <a:spcPct val="110000"/>
              </a:lnSpc>
              <a:spcBef>
                <a:spcPts val="1000"/>
              </a:spcBef>
              <a:spcAft>
                <a:spcPts val="0"/>
              </a:spcAft>
              <a:buClr>
                <a:schemeClr val="dk1"/>
              </a:buClr>
              <a:buSzPts val="1600"/>
              <a:buNone/>
            </a:pPr>
            <a:r>
              <a:rPr lang="en-US" dirty="0"/>
              <a:t>Libby Shawgo, Grants Manager</a:t>
            </a:r>
          </a:p>
          <a:p>
            <a:pPr marL="0" lvl="0" indent="0" algn="ctr" rtl="0">
              <a:lnSpc>
                <a:spcPct val="110000"/>
              </a:lnSpc>
              <a:spcBef>
                <a:spcPts val="1000"/>
              </a:spcBef>
              <a:spcAft>
                <a:spcPts val="0"/>
              </a:spcAft>
              <a:buClr>
                <a:schemeClr val="dk1"/>
              </a:buClr>
              <a:buSzPts val="1600"/>
              <a:buNone/>
            </a:pPr>
            <a:r>
              <a:rPr lang="en-US" dirty="0"/>
              <a:t>CEO.TourismGrants@illinois.gov</a:t>
            </a:r>
            <a:endParaRPr dirty="0"/>
          </a:p>
          <a:p>
            <a:pPr marL="0" lvl="0" indent="0" algn="ctr" rtl="0">
              <a:lnSpc>
                <a:spcPct val="110000"/>
              </a:lnSpc>
              <a:spcBef>
                <a:spcPts val="1000"/>
              </a:spcBef>
              <a:spcAft>
                <a:spcPts val="0"/>
              </a:spcAft>
              <a:buClr>
                <a:schemeClr val="dk1"/>
              </a:buClr>
              <a:buSzPts val="1600"/>
              <a:buNone/>
            </a:pPr>
            <a:endParaRPr dirty="0"/>
          </a:p>
          <a:p>
            <a:pPr marL="228600" lvl="0" indent="-127000" algn="ctr" rtl="0">
              <a:lnSpc>
                <a:spcPct val="110000"/>
              </a:lnSpc>
              <a:spcBef>
                <a:spcPts val="1000"/>
              </a:spcBef>
              <a:spcAft>
                <a:spcPts val="0"/>
              </a:spcAft>
              <a:buClr>
                <a:schemeClr val="dk1"/>
              </a:buClr>
              <a:buSzPts val="1600"/>
              <a:buNone/>
            </a:pPr>
            <a:endParaRPr dirty="0"/>
          </a:p>
        </p:txBody>
      </p:sp>
      <p:cxnSp>
        <p:nvCxnSpPr>
          <p:cNvPr id="404" name="Google Shape;404;p33"/>
          <p:cNvCxnSpPr/>
          <p:nvPr/>
        </p:nvCxnSpPr>
        <p:spPr>
          <a:xfrm>
            <a:off x="630591" y="1170907"/>
            <a:ext cx="25292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geaec7a7f34_0_52"/>
          <p:cNvSpPr txBox="1">
            <a:spLocks noGrp="1"/>
          </p:cNvSpPr>
          <p:nvPr>
            <p:ph type="title"/>
          </p:nvPr>
        </p:nvSpPr>
        <p:spPr>
          <a:xfrm>
            <a:off x="523920" y="90819"/>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B40DC"/>
              </a:buClr>
              <a:buSzPts val="2800"/>
              <a:buFont typeface="Arial"/>
              <a:buNone/>
            </a:pPr>
            <a:r>
              <a:rPr lang="en-US">
                <a:solidFill>
                  <a:srgbClr val="3B40DC"/>
                </a:solidFill>
              </a:rPr>
              <a:t>More Helpful Links/Information</a:t>
            </a:r>
            <a:endParaRPr/>
          </a:p>
        </p:txBody>
      </p:sp>
      <p:sp>
        <p:nvSpPr>
          <p:cNvPr id="410" name="Google Shape;410;geaec7a7f34_0_52"/>
          <p:cNvSpPr txBox="1">
            <a:spLocks noGrp="1"/>
          </p:cNvSpPr>
          <p:nvPr>
            <p:ph type="body" idx="1"/>
          </p:nvPr>
        </p:nvSpPr>
        <p:spPr>
          <a:xfrm>
            <a:off x="883500" y="1416525"/>
            <a:ext cx="10102800" cy="5206200"/>
          </a:xfrm>
          <a:prstGeom prst="rect">
            <a:avLst/>
          </a:prstGeom>
          <a:noFill/>
          <a:ln>
            <a:noFill/>
          </a:ln>
        </p:spPr>
        <p:txBody>
          <a:bodyPr spcFirstLastPara="1" wrap="square" lIns="91425" tIns="45700" rIns="91425" bIns="45700" anchor="t" anchorCtr="0">
            <a:noAutofit/>
          </a:bodyPr>
          <a:lstStyle/>
          <a:p>
            <a:pPr marL="228600" lvl="0" indent="-127000" algn="ctr" rtl="0">
              <a:lnSpc>
                <a:spcPct val="110000"/>
              </a:lnSpc>
              <a:spcBef>
                <a:spcPts val="1000"/>
              </a:spcBef>
              <a:spcAft>
                <a:spcPts val="0"/>
              </a:spcAft>
              <a:buClr>
                <a:schemeClr val="dk1"/>
              </a:buClr>
              <a:buSzPts val="1600"/>
              <a:buNone/>
            </a:pPr>
            <a:endParaRPr dirty="0"/>
          </a:p>
          <a:p>
            <a:pPr marL="0" lvl="0" indent="0" algn="ctr" rtl="0">
              <a:lnSpc>
                <a:spcPct val="110000"/>
              </a:lnSpc>
              <a:spcBef>
                <a:spcPts val="1000"/>
              </a:spcBef>
              <a:spcAft>
                <a:spcPts val="0"/>
              </a:spcAft>
              <a:buClr>
                <a:schemeClr val="dk1"/>
              </a:buClr>
              <a:buSzPts val="1600"/>
              <a:buNone/>
            </a:pPr>
            <a:r>
              <a:rPr lang="en-US" dirty="0"/>
              <a:t>GATA Portal</a:t>
            </a:r>
            <a:endParaRPr dirty="0"/>
          </a:p>
          <a:p>
            <a:pPr marL="0" lvl="0" indent="0" algn="ctr" rtl="0">
              <a:lnSpc>
                <a:spcPct val="110000"/>
              </a:lnSpc>
              <a:spcBef>
                <a:spcPts val="1000"/>
              </a:spcBef>
              <a:spcAft>
                <a:spcPts val="0"/>
              </a:spcAft>
              <a:buClr>
                <a:schemeClr val="dk1"/>
              </a:buClr>
              <a:buSzPts val="1600"/>
              <a:buNone/>
            </a:pPr>
            <a:r>
              <a:rPr lang="en-US" u="sng" dirty="0">
                <a:solidFill>
                  <a:schemeClr val="hlink"/>
                </a:solidFill>
                <a:hlinkClick r:id="rId3"/>
              </a:rPr>
              <a:t>https://grants.Illinois.gov/portal/</a:t>
            </a:r>
            <a:r>
              <a:rPr lang="en-US" dirty="0"/>
              <a:t> </a:t>
            </a:r>
            <a:endParaRPr dirty="0"/>
          </a:p>
          <a:p>
            <a:pPr marL="228600" lvl="0" indent="-127000" algn="ctr" rtl="0">
              <a:lnSpc>
                <a:spcPct val="110000"/>
              </a:lnSpc>
              <a:spcBef>
                <a:spcPts val="1000"/>
              </a:spcBef>
              <a:spcAft>
                <a:spcPts val="0"/>
              </a:spcAft>
              <a:buClr>
                <a:schemeClr val="dk1"/>
              </a:buClr>
              <a:buSzPts val="1600"/>
              <a:buNone/>
            </a:pPr>
            <a:endParaRPr dirty="0"/>
          </a:p>
          <a:p>
            <a:pPr marL="0" lvl="0" indent="0" algn="ctr" rtl="0">
              <a:lnSpc>
                <a:spcPct val="110000"/>
              </a:lnSpc>
              <a:spcBef>
                <a:spcPts val="1000"/>
              </a:spcBef>
              <a:spcAft>
                <a:spcPts val="0"/>
              </a:spcAft>
              <a:buClr>
                <a:schemeClr val="dk1"/>
              </a:buClr>
              <a:buSzPts val="1600"/>
              <a:buNone/>
            </a:pPr>
            <a:r>
              <a:rPr lang="en-US" dirty="0"/>
              <a:t>Smartsheet application submittal link:</a:t>
            </a:r>
            <a:endParaRPr dirty="0"/>
          </a:p>
          <a:p>
            <a:pPr marL="114300" indent="0" algn="l">
              <a:buNone/>
            </a:pPr>
            <a:r>
              <a:rPr lang="en-US" sz="1800" b="1" i="0" u="none" strike="noStrike" baseline="0" dirty="0">
                <a:latin typeface="Arial-BoldMT"/>
              </a:rPr>
              <a:t>https://app.smartsheet.com/b/form/82dd17ce9b1f463b95af5dbf9f1317eb</a:t>
            </a:r>
            <a:r>
              <a:rPr lang="en-US" sz="1800" b="0" i="0" u="none" strike="noStrike" baseline="0" dirty="0">
                <a:latin typeface="ArialMT"/>
              </a:rPr>
              <a:t>.</a:t>
            </a:r>
          </a:p>
        </p:txBody>
      </p:sp>
      <p:cxnSp>
        <p:nvCxnSpPr>
          <p:cNvPr id="411" name="Google Shape;411;geaec7a7f34_0_52"/>
          <p:cNvCxnSpPr/>
          <p:nvPr/>
        </p:nvCxnSpPr>
        <p:spPr>
          <a:xfrm>
            <a:off x="630591" y="1170907"/>
            <a:ext cx="252900" cy="0"/>
          </a:xfrm>
          <a:prstGeom prst="straightConnector1">
            <a:avLst/>
          </a:prstGeom>
          <a:noFill/>
          <a:ln w="60325" cap="flat" cmpd="sng">
            <a:solidFill>
              <a:srgbClr val="2623C4"/>
            </a:solidFill>
            <a:prstDash val="solid"/>
            <a:miter lim="800000"/>
            <a:headEnd type="none" w="sm" len="sm"/>
            <a:tailEnd type="none" w="sm" len="sm"/>
          </a:ln>
        </p:spPr>
      </p:cxn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B3B2F49DDAE047A45C81C3F89D3F75" ma:contentTypeVersion="4" ma:contentTypeDescription="Create a new document." ma:contentTypeScope="" ma:versionID="22909a4b6d0d71f6928cd50f5193cacd">
  <xsd:schema xmlns:xsd="http://www.w3.org/2001/XMLSchema" xmlns:xs="http://www.w3.org/2001/XMLSchema" xmlns:p="http://schemas.microsoft.com/office/2006/metadata/properties" xmlns:ns1="http://schemas.microsoft.com/sharepoint/v3" targetNamespace="http://schemas.microsoft.com/office/2006/metadata/properties" ma:root="true" ma:fieldsID="fe04e51886fadadea2a0841313c8a6d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internalName="PublishingStartDate">
      <xsd:simpleType>
        <xsd:restriction base="dms:Unknown"/>
      </xsd:simpleType>
    </xsd:element>
    <xsd:element name="PublishingExpirationDate" ma:index="5"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EF880FF1-D56E-43E9-AF8A-D6B5EDA5F1DF}"/>
</file>

<file path=customXml/itemProps2.xml><?xml version="1.0" encoding="utf-8"?>
<ds:datastoreItem xmlns:ds="http://schemas.openxmlformats.org/officeDocument/2006/customXml" ds:itemID="{49198FEC-138B-47BE-B854-7DE7E3AD4EC8}"/>
</file>

<file path=customXml/itemProps3.xml><?xml version="1.0" encoding="utf-8"?>
<ds:datastoreItem xmlns:ds="http://schemas.openxmlformats.org/officeDocument/2006/customXml" ds:itemID="{A6702172-972A-4A22-A511-22A19C9F7463}"/>
</file>

<file path=docProps/app.xml><?xml version="1.0" encoding="utf-8"?>
<Properties xmlns="http://schemas.openxmlformats.org/officeDocument/2006/extended-properties" xmlns:vt="http://schemas.openxmlformats.org/officeDocument/2006/docPropsVTypes">
  <TotalTime>255</TotalTime>
  <Words>3041</Words>
  <Application>Microsoft Office PowerPoint</Application>
  <PresentationFormat>Widescreen</PresentationFormat>
  <Paragraphs>275</Paragraphs>
  <Slides>39</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Arial-BoldMT</vt:lpstr>
      <vt:lpstr>ArialMT</vt:lpstr>
      <vt:lpstr>Office Theme</vt:lpstr>
      <vt:lpstr>$15 million Tourism Attractions &amp; Festivals Grant Program </vt:lpstr>
      <vt:lpstr>Presenters</vt:lpstr>
      <vt:lpstr>Pre-Qualification Overview</vt:lpstr>
      <vt:lpstr>Competitive Grant Lifecycle</vt:lpstr>
      <vt:lpstr>Unique Entity Identifier (UEI)</vt:lpstr>
      <vt:lpstr>System for Award Management</vt:lpstr>
      <vt:lpstr>Certificate of Good Standing</vt:lpstr>
      <vt:lpstr>Pre-Qualification</vt:lpstr>
      <vt:lpstr>IL Stop Payment List</vt:lpstr>
      <vt:lpstr>Fiscal and Administrative Risk Questionnaire</vt:lpstr>
      <vt:lpstr>Fiscal and Administrative Risk Questionnaire</vt:lpstr>
      <vt:lpstr>Pre-qualification</vt:lpstr>
      <vt:lpstr>State of Illinois Grantee Portal</vt:lpstr>
      <vt:lpstr>Competitive Grant Lifecycle</vt:lpstr>
      <vt:lpstr>Before you Apply:</vt:lpstr>
      <vt:lpstr>Competitive Grant Lifecycle</vt:lpstr>
      <vt:lpstr>Active Grant Requirements</vt:lpstr>
      <vt:lpstr>Audit Types and Submission Deadlines</vt:lpstr>
      <vt:lpstr>Other Important Tips for Grantee Portal</vt:lpstr>
      <vt:lpstr>Tourism Attractions &amp; Festivals Grant Program</vt:lpstr>
      <vt:lpstr>Eligible Applicants</vt:lpstr>
      <vt:lpstr>Definitions</vt:lpstr>
      <vt:lpstr>Allowable Expenditures and Activities Attractions Component</vt:lpstr>
      <vt:lpstr>Ineligible Expenditures Attractions Component</vt:lpstr>
      <vt:lpstr>Allowable Expenditures &amp; Activities Festivals/Events Component</vt:lpstr>
      <vt:lpstr>Ineligible Expenditures Festivals/Events Component</vt:lpstr>
      <vt:lpstr>Cost Sharing/Match Funds</vt:lpstr>
      <vt:lpstr>Application Submittal</vt:lpstr>
      <vt:lpstr>Application Timeline</vt:lpstr>
      <vt:lpstr>Merit Review </vt:lpstr>
      <vt:lpstr>Application Review Attractions Component</vt:lpstr>
      <vt:lpstr>Application Review Attractions Component</vt:lpstr>
      <vt:lpstr>Application Review Attractions Component </vt:lpstr>
      <vt:lpstr>Application Review Festivals/Events Component</vt:lpstr>
      <vt:lpstr>Application Review Festivals/Events Component</vt:lpstr>
      <vt:lpstr>Application Review Festivals/Events Component</vt:lpstr>
      <vt:lpstr>Complete Risk Assessments</vt:lpstr>
      <vt:lpstr>Helpful Links/Information</vt:lpstr>
      <vt:lpstr>More Helpful Links/Information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Tourism Attractions &amp; Festivals Grant Program Technical Assistance Session August 25, 2021 NOFO ID: 2645-1997</dc:title>
  <dc:creator>Minder, Tracey</dc:creator>
  <cp:lastModifiedBy>Bott, Courtney L.</cp:lastModifiedBy>
  <cp:revision>12</cp:revision>
  <cp:lastPrinted>2021-08-25T20:58:09Z</cp:lastPrinted>
  <dcterms:created xsi:type="dcterms:W3CDTF">2021-08-18T14:34:41Z</dcterms:created>
  <dcterms:modified xsi:type="dcterms:W3CDTF">2022-08-10T15:32:33Z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0x010100A6B3B2F49DDAE047A45C81C3F89D3F75</vt:lpwstr>
  </property>
</Properties>
</file>